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430" r:id="rId2"/>
    <p:sldId id="405" r:id="rId3"/>
    <p:sldId id="406" r:id="rId4"/>
    <p:sldId id="403" r:id="rId5"/>
    <p:sldId id="333" r:id="rId6"/>
    <p:sldId id="436" r:id="rId7"/>
    <p:sldId id="363" r:id="rId8"/>
    <p:sldId id="404" r:id="rId9"/>
    <p:sldId id="407" r:id="rId10"/>
    <p:sldId id="408" r:id="rId11"/>
    <p:sldId id="409" r:id="rId12"/>
    <p:sldId id="429" r:id="rId13"/>
    <p:sldId id="437" r:id="rId14"/>
    <p:sldId id="411" r:id="rId15"/>
    <p:sldId id="412" r:id="rId16"/>
    <p:sldId id="413" r:id="rId17"/>
    <p:sldId id="414" r:id="rId18"/>
    <p:sldId id="415" r:id="rId19"/>
    <p:sldId id="416" r:id="rId20"/>
    <p:sldId id="434" r:id="rId21"/>
    <p:sldId id="418" r:id="rId22"/>
    <p:sldId id="419" r:id="rId23"/>
    <p:sldId id="421" r:id="rId24"/>
    <p:sldId id="417" r:id="rId25"/>
    <p:sldId id="424" r:id="rId26"/>
    <p:sldId id="432" r:id="rId27"/>
    <p:sldId id="423" r:id="rId28"/>
    <p:sldId id="422" r:id="rId29"/>
    <p:sldId id="4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E3C"/>
    <a:srgbClr val="EBEBEB"/>
    <a:srgbClr val="00FF00"/>
    <a:srgbClr val="D7E6F5"/>
    <a:srgbClr val="438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7592" autoAdjust="0"/>
  </p:normalViewPr>
  <p:slideViewPr>
    <p:cSldViewPr snapToGrid="0">
      <p:cViewPr varScale="1">
        <p:scale>
          <a:sx n="77" d="100"/>
          <a:sy n="77" d="100"/>
        </p:scale>
        <p:origin x="331" y="58"/>
      </p:cViewPr>
      <p:guideLst>
        <p:guide orient="horz" pos="2160"/>
        <p:guide pos="3840"/>
      </p:guideLst>
    </p:cSldViewPr>
  </p:slideViewPr>
  <p:notesTextViewPr>
    <p:cViewPr>
      <p:scale>
        <a:sx n="3" d="2"/>
        <a:sy n="3" d="2"/>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73144-5F21-408B-88A0-D4897A2E4D0C}" type="datetimeFigureOut">
              <a:rPr lang="en-GB" smtClean="0"/>
              <a:t>05/02/2019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BA2D7-9CA0-478B-88E9-A373D16A95AD}" type="slidenum">
              <a:rPr lang="en-GB" smtClean="0"/>
              <a:t>‹#›</a:t>
            </a:fld>
            <a:endParaRPr lang="en-GB"/>
          </a:p>
        </p:txBody>
      </p:sp>
    </p:spTree>
    <p:extLst>
      <p:ext uri="{BB962C8B-B14F-4D97-AF65-F5344CB8AC3E}">
        <p14:creationId xmlns:p14="http://schemas.microsoft.com/office/powerpoint/2010/main" val="3141539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reproducible research? G</a:t>
            </a:r>
            <a:r>
              <a:rPr lang="en-US" sz="1200" b="0" i="0" u="none" strike="noStrike" kern="1200" baseline="0" dirty="0" err="1" smtClean="0">
                <a:solidFill>
                  <a:schemeClr val="tx1"/>
                </a:solidFill>
                <a:latin typeface="+mn-lt"/>
                <a:ea typeface="+mn-ea"/>
                <a:cs typeface="+mn-cs"/>
              </a:rPr>
              <a:t>enerally</a:t>
            </a:r>
            <a:r>
              <a:rPr lang="en-US" sz="1200" b="0" i="0" u="none" strike="noStrike" kern="1200" baseline="0" dirty="0" smtClean="0">
                <a:solidFill>
                  <a:schemeClr val="tx1"/>
                </a:solidFill>
                <a:latin typeface="+mn-lt"/>
                <a:ea typeface="+mn-ea"/>
                <a:cs typeface="+mn-cs"/>
              </a:rPr>
              <a:t> considered </a:t>
            </a:r>
            <a:r>
              <a:rPr lang="en-US" sz="1200" b="0" i="1" u="none" strike="noStrike" kern="1200" baseline="0" dirty="0" smtClean="0">
                <a:solidFill>
                  <a:schemeClr val="tx1"/>
                </a:solidFill>
                <a:latin typeface="+mn-lt"/>
                <a:ea typeface="+mn-ea"/>
                <a:cs typeface="+mn-cs"/>
              </a:rPr>
              <a:t>replicable </a:t>
            </a:r>
            <a:r>
              <a:rPr lang="en-US" sz="1200" b="0" i="0" u="none" strike="noStrike" kern="1200" baseline="0" dirty="0" smtClean="0">
                <a:solidFill>
                  <a:schemeClr val="tx1"/>
                </a:solidFill>
                <a:latin typeface="+mn-lt"/>
                <a:ea typeface="+mn-ea"/>
                <a:cs typeface="+mn-cs"/>
              </a:rPr>
              <a:t>if there is sufficient information available for independent researchers to make the same findings using the same procedures</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a:t>
            </a:fld>
            <a:endParaRPr lang="en-GB"/>
          </a:p>
        </p:txBody>
      </p:sp>
    </p:spTree>
    <p:extLst>
      <p:ext uri="{BB962C8B-B14F-4D97-AF65-F5344CB8AC3E}">
        <p14:creationId xmlns:p14="http://schemas.microsoft.com/office/powerpoint/2010/main" val="227889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10</a:t>
            </a:fld>
            <a:endParaRPr lang="en-GB"/>
          </a:p>
        </p:txBody>
      </p:sp>
    </p:spTree>
    <p:extLst>
      <p:ext uri="{BB962C8B-B14F-4D97-AF65-F5344CB8AC3E}">
        <p14:creationId xmlns:p14="http://schemas.microsoft.com/office/powerpoint/2010/main" val="2575088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p:txBody>
      </p:sp>
      <p:sp>
        <p:nvSpPr>
          <p:cNvPr id="4" name="Slide Number Placeholder 3"/>
          <p:cNvSpPr>
            <a:spLocks noGrp="1"/>
          </p:cNvSpPr>
          <p:nvPr>
            <p:ph type="sldNum" sz="quarter" idx="10"/>
          </p:nvPr>
        </p:nvSpPr>
        <p:spPr/>
        <p:txBody>
          <a:bodyPr/>
          <a:lstStyle/>
          <a:p>
            <a:fld id="{427BA2D7-9CA0-478B-88E9-A373D16A95AD}" type="slidenum">
              <a:rPr lang="en-GB" smtClean="0"/>
              <a:t>11</a:t>
            </a:fld>
            <a:endParaRPr lang="en-GB"/>
          </a:p>
        </p:txBody>
      </p:sp>
    </p:spTree>
    <p:extLst>
      <p:ext uri="{BB962C8B-B14F-4D97-AF65-F5344CB8AC3E}">
        <p14:creationId xmlns:p14="http://schemas.microsoft.com/office/powerpoint/2010/main" val="397945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Talk people</a:t>
            </a:r>
            <a:r>
              <a:rPr lang="en-GB" baseline="0" dirty="0" smtClean="0"/>
              <a:t> through downloading, unzipping and opening the R project</a:t>
            </a:r>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12</a:t>
            </a:fld>
            <a:endParaRPr lang="en-GB"/>
          </a:p>
        </p:txBody>
      </p:sp>
    </p:spTree>
    <p:extLst>
      <p:ext uri="{BB962C8B-B14F-4D97-AF65-F5344CB8AC3E}">
        <p14:creationId xmlns:p14="http://schemas.microsoft.com/office/powerpoint/2010/main" val="65524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a:p>
        </p:txBody>
      </p:sp>
      <p:sp>
        <p:nvSpPr>
          <p:cNvPr id="4" name="Slide Number Placeholder 3"/>
          <p:cNvSpPr>
            <a:spLocks noGrp="1"/>
          </p:cNvSpPr>
          <p:nvPr>
            <p:ph type="sldNum" sz="quarter" idx="10"/>
          </p:nvPr>
        </p:nvSpPr>
        <p:spPr/>
        <p:txBody>
          <a:bodyPr/>
          <a:lstStyle/>
          <a:p>
            <a:fld id="{427BA2D7-9CA0-478B-88E9-A373D16A95AD}" type="slidenum">
              <a:rPr lang="en-GB" smtClean="0"/>
              <a:t>13</a:t>
            </a:fld>
            <a:endParaRPr lang="en-GB" dirty="0"/>
          </a:p>
        </p:txBody>
      </p:sp>
    </p:spTree>
    <p:extLst>
      <p:ext uri="{BB962C8B-B14F-4D97-AF65-F5344CB8AC3E}">
        <p14:creationId xmlns:p14="http://schemas.microsoft.com/office/powerpoint/2010/main" val="278642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the topic of past research projects being as much a mystery to you now as they would be to someone else trying to use them</a:t>
            </a:r>
          </a:p>
          <a:p>
            <a:pPr marL="171450" indent="-171450">
              <a:buFont typeface="Arial" panose="020B0604020202020204" pitchFamily="34" charset="0"/>
              <a:buChar char="•"/>
            </a:pPr>
            <a:r>
              <a:rPr lang="en-US" baseline="0" dirty="0" smtClean="0"/>
              <a:t>File structure</a:t>
            </a:r>
          </a:p>
          <a:p>
            <a:pPr marL="171450" indent="-171450">
              <a:buFont typeface="Arial" panose="020B0604020202020204" pitchFamily="34" charset="0"/>
              <a:buChar char="•"/>
            </a:pPr>
            <a:r>
              <a:rPr lang="en-US" baseline="0" dirty="0" smtClean="0"/>
              <a:t>Folder structure</a:t>
            </a:r>
          </a:p>
          <a:p>
            <a:pPr marL="171450" indent="-171450">
              <a:buFont typeface="Arial" panose="020B0604020202020204" pitchFamily="34" charset="0"/>
              <a:buChar char="•"/>
            </a:pPr>
            <a:r>
              <a:rPr lang="en-US" baseline="0" dirty="0" smtClean="0"/>
              <a:t>Naming convention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27BA2D7-9CA0-478B-88E9-A373D16A95AD}" type="slidenum">
              <a:rPr lang="en-GB" smtClean="0"/>
              <a:t>14</a:t>
            </a:fld>
            <a:endParaRPr lang="en-GB"/>
          </a:p>
        </p:txBody>
      </p:sp>
    </p:spTree>
    <p:extLst>
      <p:ext uri="{BB962C8B-B14F-4D97-AF65-F5344CB8AC3E}">
        <p14:creationId xmlns:p14="http://schemas.microsoft.com/office/powerpoint/2010/main" val="1882892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if you have the same folder structure you will have an easier time navigating between dissimilar projects.</a:t>
            </a:r>
          </a:p>
          <a:p>
            <a:r>
              <a:rPr lang="en-US" dirty="0" smtClean="0"/>
              <a:t>Don’t rush into a complicated folder hierarchy</a:t>
            </a:r>
          </a:p>
          <a:p>
            <a:r>
              <a:rPr lang="en-US" dirty="0" smtClean="0"/>
              <a:t>Once</a:t>
            </a:r>
            <a:r>
              <a:rPr lang="en-US" baseline="0" dirty="0" smtClean="0"/>
              <a:t> you need subfolders use the “here” package</a:t>
            </a:r>
            <a:endParaRPr lang="en-US" dirty="0"/>
          </a:p>
        </p:txBody>
      </p:sp>
      <p:sp>
        <p:nvSpPr>
          <p:cNvPr id="4" name="Slide Number Placeholder 3"/>
          <p:cNvSpPr>
            <a:spLocks noGrp="1"/>
          </p:cNvSpPr>
          <p:nvPr>
            <p:ph type="sldNum" sz="quarter" idx="10"/>
          </p:nvPr>
        </p:nvSpPr>
        <p:spPr/>
        <p:txBody>
          <a:bodyPr/>
          <a:lstStyle/>
          <a:p>
            <a:fld id="{427BA2D7-9CA0-478B-88E9-A373D16A95AD}" type="slidenum">
              <a:rPr lang="en-GB" smtClean="0"/>
              <a:t>15</a:t>
            </a:fld>
            <a:endParaRPr lang="en-GB"/>
          </a:p>
        </p:txBody>
      </p:sp>
    </p:spTree>
    <p:extLst>
      <p:ext uri="{BB962C8B-B14F-4D97-AF65-F5344CB8AC3E}">
        <p14:creationId xmlns:p14="http://schemas.microsoft.com/office/powerpoint/2010/main" val="3933588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 the raw data under house arrest…</a:t>
            </a:r>
          </a:p>
          <a:p>
            <a:r>
              <a:rPr lang="en-US" dirty="0" smtClean="0"/>
              <a:t>I don’t ever</a:t>
            </a:r>
            <a:r>
              <a:rPr lang="en-US" baseline="0" dirty="0" smtClean="0"/>
              <a:t> modify the raw, password protected a data files. It also stops you from making manual edits in moments of weakness. Just add that extra line to your cleaning scripts </a:t>
            </a:r>
            <a:endParaRPr lang="en-US" dirty="0"/>
          </a:p>
        </p:txBody>
      </p:sp>
      <p:sp>
        <p:nvSpPr>
          <p:cNvPr id="4" name="Slide Number Placeholder 3"/>
          <p:cNvSpPr>
            <a:spLocks noGrp="1"/>
          </p:cNvSpPr>
          <p:nvPr>
            <p:ph type="sldNum" sz="quarter" idx="10"/>
          </p:nvPr>
        </p:nvSpPr>
        <p:spPr/>
        <p:txBody>
          <a:bodyPr/>
          <a:lstStyle/>
          <a:p>
            <a:fld id="{427BA2D7-9CA0-478B-88E9-A373D16A95AD}" type="slidenum">
              <a:rPr lang="en-GB" smtClean="0"/>
              <a:t>16</a:t>
            </a:fld>
            <a:endParaRPr lang="en-GB"/>
          </a:p>
        </p:txBody>
      </p:sp>
    </p:spTree>
    <p:extLst>
      <p:ext uri="{BB962C8B-B14F-4D97-AF65-F5344CB8AC3E}">
        <p14:creationId xmlns:p14="http://schemas.microsoft.com/office/powerpoint/2010/main" val="1684307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if you have the same folder structure you will have an easier time navigating between dissimilar projects.</a:t>
            </a:r>
          </a:p>
          <a:p>
            <a:pPr marL="171450" indent="-171450">
              <a:buFont typeface="Arial" panose="020B0604020202020204" pitchFamily="34" charset="0"/>
              <a:buChar char="•"/>
            </a:pPr>
            <a:r>
              <a:rPr lang="en-US" dirty="0" smtClean="0"/>
              <a:t>In the example above the regular expression allows</a:t>
            </a:r>
            <a:r>
              <a:rPr lang="en-US" baseline="0" dirty="0" smtClean="0"/>
              <a:t> for the files to be selected and </a:t>
            </a:r>
            <a:r>
              <a:rPr lang="en-US" baseline="0" dirty="0" err="1" smtClean="0"/>
              <a:t>retrived</a:t>
            </a:r>
            <a:r>
              <a:rPr lang="en-US" baseline="0" dirty="0" smtClean="0"/>
              <a:t> </a:t>
            </a:r>
            <a:endParaRPr lang="en-US" dirty="0" smtClean="0"/>
          </a:p>
          <a:p>
            <a:pPr marL="171450" indent="-171450">
              <a:buFont typeface="Arial" panose="020B0604020202020204" pitchFamily="34" charset="0"/>
              <a:buChar char="•"/>
            </a:pPr>
            <a:r>
              <a:rPr lang="en-US" dirty="0" smtClean="0"/>
              <a:t>Dates as ISO</a:t>
            </a:r>
            <a:r>
              <a:rPr lang="en-US" baseline="0" dirty="0" smtClean="0"/>
              <a:t> 8601 </a:t>
            </a:r>
            <a:r>
              <a:rPr lang="en-US" dirty="0" smtClean="0"/>
              <a:t>YYYY-MM-DD</a:t>
            </a:r>
            <a:endParaRPr lang="en-US" dirty="0"/>
          </a:p>
        </p:txBody>
      </p:sp>
      <p:sp>
        <p:nvSpPr>
          <p:cNvPr id="4" name="Slide Number Placeholder 3"/>
          <p:cNvSpPr>
            <a:spLocks noGrp="1"/>
          </p:cNvSpPr>
          <p:nvPr>
            <p:ph type="sldNum" sz="quarter" idx="10"/>
          </p:nvPr>
        </p:nvSpPr>
        <p:spPr/>
        <p:txBody>
          <a:bodyPr/>
          <a:lstStyle/>
          <a:p>
            <a:fld id="{427BA2D7-9CA0-478B-88E9-A373D16A95AD}" type="slidenum">
              <a:rPr lang="en-GB" smtClean="0"/>
              <a:t>17</a:t>
            </a:fld>
            <a:endParaRPr lang="en-GB"/>
          </a:p>
        </p:txBody>
      </p:sp>
    </p:spTree>
    <p:extLst>
      <p:ext uri="{BB962C8B-B14F-4D97-AF65-F5344CB8AC3E}">
        <p14:creationId xmlns:p14="http://schemas.microsoft.com/office/powerpoint/2010/main" val="651818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rgbClr val="222222"/>
                </a:solidFill>
                <a:latin typeface="Courier New" panose="02070309020205020404" pitchFamily="49" charset="0"/>
                <a:cs typeface="Courier New" panose="02070309020205020404" pitchFamily="49" charset="0"/>
              </a:rPr>
              <a:t>Machine Readable: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solidFill>
                  <a:srgbClr val="222222"/>
                </a:solidFill>
                <a:latin typeface="Courier New" panose="02070309020205020404" pitchFamily="49" charset="0"/>
                <a:cs typeface="Courier New" panose="02070309020205020404" pitchFamily="49" charset="0"/>
              </a:rPr>
              <a:t>Easy to search for files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solidFill>
                  <a:srgbClr val="222222"/>
                </a:solidFill>
                <a:latin typeface="Courier New" panose="02070309020205020404" pitchFamily="49" charset="0"/>
                <a:cs typeface="Courier New" panose="02070309020205020404" pitchFamily="49" charset="0"/>
              </a:rPr>
              <a:t>Narrow down the list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solidFill>
                  <a:srgbClr val="222222"/>
                </a:solidFill>
                <a:latin typeface="Courier New" panose="02070309020205020404" pitchFamily="49" charset="0"/>
                <a:cs typeface="Courier New" panose="02070309020205020404" pitchFamily="49" charset="0"/>
              </a:rPr>
              <a:t>Extract info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dirty="0" smtClean="0">
              <a:solidFill>
                <a:srgbClr val="222222"/>
              </a:solidFill>
              <a:latin typeface="Courier New" panose="02070309020205020404" pitchFamily="49" charset="0"/>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dirty="0" smtClean="0">
                <a:solidFill>
                  <a:srgbClr val="222222"/>
                </a:solidFill>
                <a:latin typeface="Courier New" panose="02070309020205020404" pitchFamily="49" charset="0"/>
                <a:cs typeface="Courier New" panose="02070309020205020404" pitchFamily="49" charset="0"/>
              </a:rPr>
              <a:t>Human readable: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smtClean="0">
                <a:solidFill>
                  <a:srgbClr val="222222"/>
                </a:solidFill>
                <a:latin typeface="Courier New" panose="02070309020205020404" pitchFamily="49" charset="0"/>
                <a:cs typeface="Courier New" panose="02070309020205020404" pitchFamily="49" charset="0"/>
              </a:rPr>
              <a:t>What</a:t>
            </a:r>
            <a:r>
              <a:rPr lang="en-GB" sz="1200" baseline="0" dirty="0" smtClean="0">
                <a:solidFill>
                  <a:srgbClr val="222222"/>
                </a:solidFill>
                <a:latin typeface="Courier New" panose="02070309020205020404" pitchFamily="49" charset="0"/>
                <a:cs typeface="Courier New" panose="02070309020205020404" pitchFamily="49" charset="0"/>
              </a:rPr>
              <a:t> files(names do you want to be looking for at 1am before a deadline?????</a:t>
            </a:r>
            <a:endParaRPr lang="en-GB" sz="1200" dirty="0" smtClean="0">
              <a:solidFill>
                <a:srgbClr val="222222"/>
              </a:solidFill>
              <a:latin typeface="Courier New" panose="02070309020205020404" pitchFamily="49" charset="0"/>
              <a:cs typeface="Courier New" panose="02070309020205020404" pitchFamily="49" charset="0"/>
            </a:endParaRPr>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18</a:t>
            </a:fld>
            <a:endParaRPr lang="en-GB"/>
          </a:p>
        </p:txBody>
      </p:sp>
    </p:spTree>
    <p:extLst>
      <p:ext uri="{BB962C8B-B14F-4D97-AF65-F5344CB8AC3E}">
        <p14:creationId xmlns:p14="http://schemas.microsoft.com/office/powerpoint/2010/main" val="4187751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Left</a:t>
            </a:r>
            <a:r>
              <a:rPr lang="en-GB" baseline="0" dirty="0" smtClean="0"/>
              <a:t> pad numbers, i.e. 01, not 1</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19</a:t>
            </a:fld>
            <a:endParaRPr lang="en-GB"/>
          </a:p>
        </p:txBody>
      </p:sp>
    </p:spTree>
    <p:extLst>
      <p:ext uri="{BB962C8B-B14F-4D97-AF65-F5344CB8AC3E}">
        <p14:creationId xmlns:p14="http://schemas.microsoft.com/office/powerpoint/2010/main" val="747923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It’s important to remember that these documents are not the research. Especially in the computational and statistical sciences, these documents are the “advertising”. The research is the “full software environment, code, and data that produced the results”. When we separate the research from its advertisement we are making it difficult for others to verify the findings by reproducing them. </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a:t>
            </a:fld>
            <a:endParaRPr lang="en-GB"/>
          </a:p>
        </p:txBody>
      </p:sp>
    </p:spTree>
    <p:extLst>
      <p:ext uri="{BB962C8B-B14F-4D97-AF65-F5344CB8AC3E}">
        <p14:creationId xmlns:p14="http://schemas.microsoft.com/office/powerpoint/2010/main" val="1909645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rgbClr val="222222"/>
                </a:solidFill>
                <a:latin typeface="Courier New" panose="02070309020205020404" pitchFamily="49" charset="0"/>
                <a:cs typeface="Courier New" panose="02070309020205020404" pitchFamily="49" charset="0"/>
              </a:rPr>
              <a:t>What if you’ve only stored the results of an important calculation in your workspace, rather that the actual calculation in your code</a:t>
            </a:r>
          </a:p>
          <a:p>
            <a:endParaRPr lang="en-US" b="1" dirty="0"/>
          </a:p>
        </p:txBody>
      </p:sp>
      <p:sp>
        <p:nvSpPr>
          <p:cNvPr id="4" name="Slide Number Placeholder 3"/>
          <p:cNvSpPr>
            <a:spLocks noGrp="1"/>
          </p:cNvSpPr>
          <p:nvPr>
            <p:ph type="sldNum" sz="quarter" idx="10"/>
          </p:nvPr>
        </p:nvSpPr>
        <p:spPr/>
        <p:txBody>
          <a:bodyPr/>
          <a:lstStyle/>
          <a:p>
            <a:fld id="{427BA2D7-9CA0-478B-88E9-A373D16A95AD}" type="slidenum">
              <a:rPr lang="en-GB" smtClean="0"/>
              <a:t>20</a:t>
            </a:fld>
            <a:endParaRPr lang="en-GB"/>
          </a:p>
        </p:txBody>
      </p:sp>
    </p:spTree>
    <p:extLst>
      <p:ext uri="{BB962C8B-B14F-4D97-AF65-F5344CB8AC3E}">
        <p14:creationId xmlns:p14="http://schemas.microsoft.com/office/powerpoint/2010/main" val="438587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baseline="0" dirty="0" smtClean="0">
                <a:solidFill>
                  <a:srgbClr val="FF0000"/>
                </a:solidFill>
              </a:rPr>
              <a:t>Mention tidyverse again</a:t>
            </a:r>
            <a:endParaRPr lang="en-US" b="1" dirty="0" smtClean="0">
              <a:solidFill>
                <a:srgbClr val="FF0000"/>
              </a:solidFill>
            </a:endParaRPr>
          </a:p>
          <a:p>
            <a:r>
              <a:rPr lang="en-IE" dirty="0" smtClean="0"/>
              <a:t>Have any of you tried to paint a room?</a:t>
            </a:r>
            <a:r>
              <a:rPr lang="en-IE" baseline="0" dirty="0" smtClean="0"/>
              <a:t> I like the colour blue. But seriously, which shade of blue do I really, really want?! </a:t>
            </a:r>
          </a:p>
          <a:p>
            <a:r>
              <a:rPr lang="en-IE" baseline="0" dirty="0" smtClean="0"/>
              <a:t>How long do I need to dwell over this. There’s 10 more rooms in the house to go!!!!!!</a:t>
            </a:r>
          </a:p>
        </p:txBody>
      </p:sp>
      <p:sp>
        <p:nvSpPr>
          <p:cNvPr id="4" name="Slide Number Placeholder 3"/>
          <p:cNvSpPr>
            <a:spLocks noGrp="1"/>
          </p:cNvSpPr>
          <p:nvPr>
            <p:ph type="sldNum" sz="quarter" idx="10"/>
          </p:nvPr>
        </p:nvSpPr>
        <p:spPr/>
        <p:txBody>
          <a:bodyPr/>
          <a:lstStyle/>
          <a:p>
            <a:fld id="{427BA2D7-9CA0-478B-88E9-A373D16A95AD}" type="slidenum">
              <a:rPr lang="en-GB" smtClean="0"/>
              <a:t>21</a:t>
            </a:fld>
            <a:endParaRPr lang="en-GB"/>
          </a:p>
        </p:txBody>
      </p:sp>
    </p:spTree>
    <p:extLst>
      <p:ext uri="{BB962C8B-B14F-4D97-AF65-F5344CB8AC3E}">
        <p14:creationId xmlns:p14="http://schemas.microsoft.com/office/powerpoint/2010/main" val="1819841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rgbClr val="222222"/>
                </a:solidFill>
                <a:latin typeface="Courier New" panose="02070309020205020404" pitchFamily="49" charset="0"/>
                <a:cs typeface="Courier New" panose="02070309020205020404" pitchFamily="49" charset="0"/>
              </a:rPr>
              <a:t>R is full of inconsistent function names and inconsistent syntax</a:t>
            </a:r>
          </a:p>
        </p:txBody>
      </p:sp>
      <p:sp>
        <p:nvSpPr>
          <p:cNvPr id="4" name="Slide Number Placeholder 3"/>
          <p:cNvSpPr>
            <a:spLocks noGrp="1"/>
          </p:cNvSpPr>
          <p:nvPr>
            <p:ph type="sldNum" sz="quarter" idx="10"/>
          </p:nvPr>
        </p:nvSpPr>
        <p:spPr/>
        <p:txBody>
          <a:bodyPr/>
          <a:lstStyle/>
          <a:p>
            <a:fld id="{427BA2D7-9CA0-478B-88E9-A373D16A95AD}" type="slidenum">
              <a:rPr lang="en-GB" smtClean="0"/>
              <a:t>22</a:t>
            </a:fld>
            <a:endParaRPr lang="en-GB"/>
          </a:p>
        </p:txBody>
      </p:sp>
    </p:spTree>
    <p:extLst>
      <p:ext uri="{BB962C8B-B14F-4D97-AF65-F5344CB8AC3E}">
        <p14:creationId xmlns:p14="http://schemas.microsoft.com/office/powerpoint/2010/main" val="1880661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a:p>
        </p:txBody>
      </p:sp>
      <p:sp>
        <p:nvSpPr>
          <p:cNvPr id="4" name="Slide Number Placeholder 3"/>
          <p:cNvSpPr>
            <a:spLocks noGrp="1"/>
          </p:cNvSpPr>
          <p:nvPr>
            <p:ph type="sldNum" sz="quarter" idx="10"/>
          </p:nvPr>
        </p:nvSpPr>
        <p:spPr/>
        <p:txBody>
          <a:bodyPr/>
          <a:lstStyle/>
          <a:p>
            <a:fld id="{427BA2D7-9CA0-478B-88E9-A373D16A95AD}" type="slidenum">
              <a:rPr lang="en-GB" smtClean="0"/>
              <a:t>23</a:t>
            </a:fld>
            <a:endParaRPr lang="en-GB"/>
          </a:p>
        </p:txBody>
      </p:sp>
    </p:spTree>
    <p:extLst>
      <p:ext uri="{BB962C8B-B14F-4D97-AF65-F5344CB8AC3E}">
        <p14:creationId xmlns:p14="http://schemas.microsoft.com/office/powerpoint/2010/main" val="1654949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the script I am using to generate figures from the study is calling on the script used to clean and return the data files to be used. </a:t>
            </a:r>
          </a:p>
          <a:p>
            <a:r>
              <a:rPr lang="en-US" baseline="0" dirty="0" smtClean="0"/>
              <a:t>This has the added advantage of the script not being cluttered and dedicated to the task at hand. </a:t>
            </a:r>
          </a:p>
        </p:txBody>
      </p:sp>
      <p:sp>
        <p:nvSpPr>
          <p:cNvPr id="4" name="Slide Number Placeholder 3"/>
          <p:cNvSpPr>
            <a:spLocks noGrp="1"/>
          </p:cNvSpPr>
          <p:nvPr>
            <p:ph type="sldNum" sz="quarter" idx="10"/>
          </p:nvPr>
        </p:nvSpPr>
        <p:spPr/>
        <p:txBody>
          <a:bodyPr/>
          <a:lstStyle/>
          <a:p>
            <a:fld id="{427BA2D7-9CA0-478B-88E9-A373D16A95AD}" type="slidenum">
              <a:rPr lang="en-GB" smtClean="0"/>
              <a:t>24</a:t>
            </a:fld>
            <a:endParaRPr lang="en-GB"/>
          </a:p>
        </p:txBody>
      </p:sp>
    </p:spTree>
    <p:extLst>
      <p:ext uri="{BB962C8B-B14F-4D97-AF65-F5344CB8AC3E}">
        <p14:creationId xmlns:p14="http://schemas.microsoft.com/office/powerpoint/2010/main" val="392352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3600" b="1" dirty="0" smtClean="0">
                <a:solidFill>
                  <a:srgbClr val="FF0000"/>
                </a:solidFill>
                <a:latin typeface="Garamond" panose="02020404030301010803" pitchFamily="18" charset="0"/>
              </a:rPr>
              <a:t>Spend some time orientating them around the sample project</a:t>
            </a:r>
          </a:p>
        </p:txBody>
      </p:sp>
      <p:sp>
        <p:nvSpPr>
          <p:cNvPr id="4" name="Slide Number Placeholder 3"/>
          <p:cNvSpPr>
            <a:spLocks noGrp="1"/>
          </p:cNvSpPr>
          <p:nvPr>
            <p:ph type="sldNum" sz="quarter" idx="10"/>
          </p:nvPr>
        </p:nvSpPr>
        <p:spPr/>
        <p:txBody>
          <a:bodyPr/>
          <a:lstStyle/>
          <a:p>
            <a:fld id="{427BA2D7-9CA0-478B-88E9-A373D16A95AD}" type="slidenum">
              <a:rPr lang="en-GB" smtClean="0"/>
              <a:t>25</a:t>
            </a:fld>
            <a:endParaRPr lang="en-GB"/>
          </a:p>
        </p:txBody>
      </p:sp>
    </p:spTree>
    <p:extLst>
      <p:ext uri="{BB962C8B-B14F-4D97-AF65-F5344CB8AC3E}">
        <p14:creationId xmlns:p14="http://schemas.microsoft.com/office/powerpoint/2010/main" val="3841305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rgbClr val="222222"/>
                </a:solidFill>
                <a:latin typeface="Courier New" panose="02070309020205020404" pitchFamily="49" charset="0"/>
                <a:cs typeface="Courier New" panose="02070309020205020404" pitchFamily="49" charset="0"/>
              </a:rPr>
              <a:t>What if you’ve only stored the results of an important calculation in your workspace, rather that the actual calculation in your code</a:t>
            </a:r>
          </a:p>
          <a:p>
            <a:endParaRPr lang="en-US" b="1" dirty="0"/>
          </a:p>
        </p:txBody>
      </p:sp>
      <p:sp>
        <p:nvSpPr>
          <p:cNvPr id="4" name="Slide Number Placeholder 3"/>
          <p:cNvSpPr>
            <a:spLocks noGrp="1"/>
          </p:cNvSpPr>
          <p:nvPr>
            <p:ph type="sldNum" sz="quarter" idx="10"/>
          </p:nvPr>
        </p:nvSpPr>
        <p:spPr/>
        <p:txBody>
          <a:bodyPr/>
          <a:lstStyle/>
          <a:p>
            <a:fld id="{427BA2D7-9CA0-478B-88E9-A373D16A95AD}" type="slidenum">
              <a:rPr lang="en-GB" smtClean="0"/>
              <a:t>26</a:t>
            </a:fld>
            <a:endParaRPr lang="en-GB"/>
          </a:p>
        </p:txBody>
      </p:sp>
    </p:spTree>
    <p:extLst>
      <p:ext uri="{BB962C8B-B14F-4D97-AF65-F5344CB8AC3E}">
        <p14:creationId xmlns:p14="http://schemas.microsoft.com/office/powerpoint/2010/main" val="3892942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chance of the </a:t>
            </a:r>
            <a:r>
              <a:rPr lang="en-US" dirty="0" err="1" smtClean="0"/>
              <a:t>setwd</a:t>
            </a:r>
            <a:r>
              <a:rPr lang="en-US" dirty="0" smtClean="0"/>
              <a:t>()</a:t>
            </a:r>
            <a:r>
              <a:rPr lang="en-US" sz="1200" b="0" i="0" kern="1200" dirty="0" smtClean="0">
                <a:solidFill>
                  <a:schemeClr val="tx1"/>
                </a:solidFill>
                <a:effectLst/>
                <a:latin typeface="+mn-lt"/>
                <a:ea typeface="+mn-ea"/>
                <a:cs typeface="+mn-cs"/>
              </a:rPr>
              <a:t> command having the desired effect – making the file paths work – for anyone besides its author is 0%. It’s also unlikely to work for the author one or two years or computers from now. The project is not self-contained and portable. </a:t>
            </a:r>
          </a:p>
          <a:p>
            <a:r>
              <a:rPr lang="en-US" sz="1200" b="0" i="0" kern="1200" dirty="0" smtClean="0">
                <a:solidFill>
                  <a:schemeClr val="tx1"/>
                </a:solidFill>
                <a:effectLst/>
                <a:latin typeface="+mn-lt"/>
                <a:ea typeface="+mn-ea"/>
                <a:cs typeface="+mn-cs"/>
              </a:rPr>
              <a:t>The problem is that </a:t>
            </a:r>
            <a:r>
              <a:rPr lang="en-US" dirty="0" err="1" smtClean="0"/>
              <a:t>rm</a:t>
            </a:r>
            <a:r>
              <a:rPr lang="en-US" dirty="0" smtClean="0"/>
              <a:t>(list = ls())</a:t>
            </a:r>
            <a:r>
              <a:rPr lang="en-US" sz="1200" b="0" i="0" kern="1200" dirty="0" smtClean="0">
                <a:solidFill>
                  <a:schemeClr val="tx1"/>
                </a:solidFill>
                <a:effectLst/>
                <a:latin typeface="+mn-lt"/>
                <a:ea typeface="+mn-ea"/>
                <a:cs typeface="+mn-cs"/>
              </a:rPr>
              <a:t> does NOT, in fact, create a fresh R process. All it does is delete user-created objects from the global workspace.</a:t>
            </a:r>
          </a:p>
          <a:p>
            <a:pPr fontAlgn="base"/>
            <a:r>
              <a:rPr lang="en-US" sz="1200" b="0" i="0" kern="1200" dirty="0" smtClean="0">
                <a:solidFill>
                  <a:schemeClr val="tx1"/>
                </a:solidFill>
                <a:effectLst/>
                <a:latin typeface="+mn-lt"/>
                <a:ea typeface="+mn-ea"/>
                <a:cs typeface="+mn-cs"/>
              </a:rPr>
              <a:t>It makes your script vulnerable to hidden dependencies on things you ran in this R process before you executed </a:t>
            </a:r>
            <a:r>
              <a:rPr lang="en-US" sz="1200" b="0" i="0" kern="1200" dirty="0" err="1" smtClean="0">
                <a:solidFill>
                  <a:schemeClr val="tx1"/>
                </a:solidFill>
                <a:effectLst/>
                <a:latin typeface="+mn-lt"/>
                <a:ea typeface="+mn-ea"/>
                <a:cs typeface="+mn-cs"/>
              </a:rPr>
              <a:t>rm</a:t>
            </a:r>
            <a:r>
              <a:rPr lang="en-US" sz="1200" b="0" i="0" kern="1200" dirty="0" smtClean="0">
                <a:solidFill>
                  <a:schemeClr val="tx1"/>
                </a:solidFill>
                <a:effectLst/>
                <a:latin typeface="+mn-lt"/>
                <a:ea typeface="+mn-ea"/>
                <a:cs typeface="+mn-cs"/>
              </a:rPr>
              <a:t>(list = ls()).</a:t>
            </a:r>
          </a:p>
          <a:p>
            <a:endParaRPr lang="en-US" baseline="0" dirty="0" smtClean="0"/>
          </a:p>
        </p:txBody>
      </p:sp>
      <p:sp>
        <p:nvSpPr>
          <p:cNvPr id="4" name="Slide Number Placeholder 3"/>
          <p:cNvSpPr>
            <a:spLocks noGrp="1"/>
          </p:cNvSpPr>
          <p:nvPr>
            <p:ph type="sldNum" sz="quarter" idx="10"/>
          </p:nvPr>
        </p:nvSpPr>
        <p:spPr/>
        <p:txBody>
          <a:bodyPr/>
          <a:lstStyle/>
          <a:p>
            <a:fld id="{427BA2D7-9CA0-478B-88E9-A373D16A95AD}" type="slidenum">
              <a:rPr lang="en-GB" smtClean="0"/>
              <a:t>27</a:t>
            </a:fld>
            <a:endParaRPr lang="en-GB"/>
          </a:p>
        </p:txBody>
      </p:sp>
    </p:spTree>
    <p:extLst>
      <p:ext uri="{BB962C8B-B14F-4D97-AF65-F5344CB8AC3E}">
        <p14:creationId xmlns:p14="http://schemas.microsoft.com/office/powerpoint/2010/main" val="662147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a:p>
        </p:txBody>
      </p:sp>
      <p:sp>
        <p:nvSpPr>
          <p:cNvPr id="4" name="Slide Number Placeholder 3"/>
          <p:cNvSpPr>
            <a:spLocks noGrp="1"/>
          </p:cNvSpPr>
          <p:nvPr>
            <p:ph type="sldNum" sz="quarter" idx="10"/>
          </p:nvPr>
        </p:nvSpPr>
        <p:spPr/>
        <p:txBody>
          <a:bodyPr/>
          <a:lstStyle/>
          <a:p>
            <a:fld id="{427BA2D7-9CA0-478B-88E9-A373D16A95AD}" type="slidenum">
              <a:rPr lang="en-GB" smtClean="0"/>
              <a:t>28</a:t>
            </a:fld>
            <a:endParaRPr lang="en-GB" dirty="0"/>
          </a:p>
        </p:txBody>
      </p:sp>
    </p:spTree>
    <p:extLst>
      <p:ext uri="{BB962C8B-B14F-4D97-AF65-F5344CB8AC3E}">
        <p14:creationId xmlns:p14="http://schemas.microsoft.com/office/powerpoint/2010/main" val="9171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outcomes of this workshop is to look at</a:t>
            </a:r>
            <a:r>
              <a:rPr lang="en-GB" baseline="0" dirty="0" smtClean="0"/>
              <a:t> developing a group of R users in Cork who are willing to come together and solve one another's problems and share experiences of using new packages </a:t>
            </a:r>
            <a:r>
              <a:rPr lang="en-GB" baseline="0" smtClean="0"/>
              <a:t>and features.</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29</a:t>
            </a:fld>
            <a:endParaRPr lang="en-GB"/>
          </a:p>
        </p:txBody>
      </p:sp>
    </p:spTree>
    <p:extLst>
      <p:ext uri="{BB962C8B-B14F-4D97-AF65-F5344CB8AC3E}">
        <p14:creationId xmlns:p14="http://schemas.microsoft.com/office/powerpoint/2010/main" val="54893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It’s important to remember that these documents are not the research. Especially in the computational and statistical sciences, these</a:t>
            </a:r>
          </a:p>
          <a:p>
            <a:r>
              <a:rPr lang="en-US" sz="1200" b="0" i="0" u="none" strike="noStrike" kern="1200" baseline="0" dirty="0" smtClean="0">
                <a:solidFill>
                  <a:schemeClr val="tx1"/>
                </a:solidFill>
                <a:latin typeface="+mn-lt"/>
                <a:ea typeface="+mn-ea"/>
                <a:cs typeface="+mn-cs"/>
              </a:rPr>
              <a:t>documents are the “advertising”. The research is the “full software environment, code, and data that produced the results”. When we separate the research from its advertisement we are making it difficult for others to verify the findings by reproducing them. </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a:t>
            </a:fld>
            <a:endParaRPr lang="en-GB"/>
          </a:p>
        </p:txBody>
      </p:sp>
    </p:spTree>
    <p:extLst>
      <p:ext uri="{BB962C8B-B14F-4D97-AF65-F5344CB8AC3E}">
        <p14:creationId xmlns:p14="http://schemas.microsoft.com/office/powerpoint/2010/main" val="3030088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a:t>
            </a:fld>
            <a:endParaRPr lang="en-GB"/>
          </a:p>
        </p:txBody>
      </p:sp>
    </p:spTree>
    <p:extLst>
      <p:ext uri="{BB962C8B-B14F-4D97-AF65-F5344CB8AC3E}">
        <p14:creationId xmlns:p14="http://schemas.microsoft.com/office/powerpoint/2010/main" val="4201461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a prelude to much of what I’ll be discussing today is the tidyverse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5</a:t>
            </a:fld>
            <a:endParaRPr lang="en-GB"/>
          </a:p>
        </p:txBody>
      </p:sp>
    </p:spTree>
    <p:extLst>
      <p:ext uri="{BB962C8B-B14F-4D97-AF65-F5344CB8AC3E}">
        <p14:creationId xmlns:p14="http://schemas.microsoft.com/office/powerpoint/2010/main" val="2545408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name the intermediate steps</a:t>
            </a:r>
            <a:r>
              <a:rPr lang="en-GB" baseline="0" dirty="0" smtClean="0"/>
              <a:t> but that will results in your environment getting clutters. If you can give something an informative name then do. But oftentimes you have intermediate steps that won’t you need just to get from A –to – B. You can give everything the same name in R but if you make a mistake you have to start from the beginning.</a:t>
            </a:r>
          </a:p>
          <a:p>
            <a:r>
              <a:rPr lang="en-GB" baseline="0" dirty="0" smtClean="0"/>
              <a:t>You can also nest your functions but that is hard to read</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6</a:t>
            </a:fld>
            <a:endParaRPr lang="en-GB"/>
          </a:p>
        </p:txBody>
      </p:sp>
    </p:spTree>
    <p:extLst>
      <p:ext uri="{BB962C8B-B14F-4D97-AF65-F5344CB8AC3E}">
        <p14:creationId xmlns:p14="http://schemas.microsoft.com/office/powerpoint/2010/main" val="255301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can’t cover everything.</a:t>
            </a:r>
            <a:r>
              <a:rPr lang="en-GB" baseline="0" dirty="0" smtClean="0"/>
              <a:t> Besides, I don’t know everything! Throughout the series, we’ll keep returning tot </a:t>
            </a:r>
            <a:r>
              <a:rPr lang="en-GB" baseline="0" dirty="0" err="1" smtClean="0"/>
              <a:t>ggplot</a:t>
            </a:r>
            <a:r>
              <a:rPr lang="en-GB" baseline="0" dirty="0" smtClean="0"/>
              <a:t> as it has applications to every discipline, building up our knowledge at each step. As we tidy our data, our capacity to expand on </a:t>
            </a:r>
            <a:r>
              <a:rPr lang="en-GB" baseline="0" dirty="0" err="1" smtClean="0"/>
              <a:t>ggplots</a:t>
            </a:r>
            <a:r>
              <a:rPr lang="en-GB" baseline="0" dirty="0" smtClean="0"/>
              <a:t> functionality will increase. But even at this, we are still only scratching the surface.</a:t>
            </a:r>
          </a:p>
          <a:p>
            <a:r>
              <a:rPr lang="en-GB" dirty="0" smtClean="0"/>
              <a:t>FYI, there’s a lot</a:t>
            </a:r>
            <a:r>
              <a:rPr lang="en-GB" baseline="0" dirty="0" smtClean="0"/>
              <a:t> to cover with gplot2. We’re just at the tip of it. Reference book</a:t>
            </a:r>
            <a:endParaRPr lang="en-GB" dirty="0" smtClean="0"/>
          </a:p>
          <a:p>
            <a:r>
              <a:rPr lang="en-GB" dirty="0" smtClean="0"/>
              <a:t>Why</a:t>
            </a:r>
            <a:r>
              <a:rPr lang="en-GB" baseline="0" dirty="0" smtClean="0"/>
              <a:t> are we diving straight into ggplot2??</a:t>
            </a:r>
          </a:p>
          <a:p>
            <a:r>
              <a:rPr lang="en-GB" dirty="0" smtClean="0"/>
              <a:t>Imagine you were going to a party in an unfamiliar area, and asked the host for directions to their house. It takes you thirty minutes to get there, on a path that takes you on a long winding road with slow traffic. As the party ends, the host tells you “You can take the highway on your way back, it’ll take you only ten minutes. I just wanted to show you how much easier the highway is.”</a:t>
            </a:r>
          </a:p>
          <a:p>
            <a:r>
              <a:rPr lang="en-GB" sz="1000" dirty="0" smtClean="0"/>
              <a:t>Wouldn’t you be annoyed? And yet this kind of attitude is strangely common in programming education.</a:t>
            </a:r>
          </a:p>
          <a:p>
            <a:r>
              <a:rPr lang="en-GB" dirty="0" smtClean="0"/>
              <a:t>I talk to people about teaching a lot, and that phrase keeps popping up: “I teach them X just to show them how much easier Y is”. It’s a trap- a trap I’ve fallen into before when teaching, and one that I’d like to warn others against.</a:t>
            </a:r>
          </a:p>
          <a:p>
            <a:r>
              <a:rPr lang="en-GB" dirty="0" smtClean="0"/>
              <a:t>Students don’t share your nostalgia</a:t>
            </a:r>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7</a:t>
            </a:fld>
            <a:endParaRPr lang="en-GB"/>
          </a:p>
        </p:txBody>
      </p:sp>
    </p:spTree>
    <p:extLst>
      <p:ext uri="{BB962C8B-B14F-4D97-AF65-F5344CB8AC3E}">
        <p14:creationId xmlns:p14="http://schemas.microsoft.com/office/powerpoint/2010/main" val="2750003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Say something about how if you’re taking over</a:t>
            </a:r>
            <a:r>
              <a:rPr lang="en-GB" baseline="0" dirty="0" smtClean="0"/>
              <a:t> a project, continuing on with a research theme or working as part of a collaboration, you will need to be able to understand what </a:t>
            </a:r>
            <a:r>
              <a:rPr lang="en-GB" baseline="0" dirty="0" err="1" smtClean="0"/>
              <a:t>your’re</a:t>
            </a:r>
            <a:r>
              <a:rPr lang="en-GB" baseline="0" dirty="0" smtClean="0"/>
              <a:t> doing and what your colleagues are doing as part of  two way communication process</a:t>
            </a:r>
            <a:endParaRPr lang="en-GB" dirty="0" smtClean="0"/>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8</a:t>
            </a:fld>
            <a:endParaRPr lang="en-GB"/>
          </a:p>
        </p:txBody>
      </p:sp>
    </p:spTree>
    <p:extLst>
      <p:ext uri="{BB962C8B-B14F-4D97-AF65-F5344CB8AC3E}">
        <p14:creationId xmlns:p14="http://schemas.microsoft.com/office/powerpoint/2010/main" val="4257140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9</a:t>
            </a:fld>
            <a:endParaRPr lang="en-GB"/>
          </a:p>
        </p:txBody>
      </p:sp>
    </p:spTree>
    <p:extLst>
      <p:ext uri="{BB962C8B-B14F-4D97-AF65-F5344CB8AC3E}">
        <p14:creationId xmlns:p14="http://schemas.microsoft.com/office/powerpoint/2010/main" val="1728438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14" name="Straight Connector 13"/>
          <p:cNvCxnSpPr/>
          <p:nvPr userDrawn="1"/>
        </p:nvCxnSpPr>
        <p:spPr>
          <a:xfrm>
            <a:off x="1449689" y="653448"/>
            <a:ext cx="9119457"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442323" y="653448"/>
            <a:ext cx="7367" cy="172819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
        <p:nvSpPr>
          <p:cNvPr id="16" name="Rectangle 4"/>
          <p:cNvSpPr>
            <a:spLocks noGrp="1" noChangeArrowheads="1"/>
          </p:cNvSpPr>
          <p:nvPr>
            <p:ph type="ctrTitle"/>
          </p:nvPr>
        </p:nvSpPr>
        <p:spPr>
          <a:xfrm>
            <a:off x="1595230" y="756012"/>
            <a:ext cx="8916166" cy="3034128"/>
          </a:xfrm>
          <a:prstGeom prst="rect">
            <a:avLst/>
          </a:prstGeom>
        </p:spPr>
        <p:txBody>
          <a:bodyPr/>
          <a:lstStyle>
            <a:lvl1pPr>
              <a:defRPr>
                <a:latin typeface="Garamond"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smtClean="0">
              <a:ln>
                <a:noFill/>
              </a:ln>
              <a:solidFill>
                <a:sysClr val="windowText" lastClr="000000"/>
              </a:solidFill>
              <a:effectLst/>
              <a:uLnTx/>
              <a:uFillTx/>
            </a:endParaRPr>
          </a:p>
        </p:txBody>
      </p:sp>
      <p:cxnSp>
        <p:nvCxnSpPr>
          <p:cNvPr id="17" name="Straight Connector 16"/>
          <p:cNvCxnSpPr/>
          <p:nvPr userDrawn="1"/>
        </p:nvCxnSpPr>
        <p:spPr>
          <a:xfrm>
            <a:off x="5150111" y="4203297"/>
            <a:ext cx="5361285"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sp>
        <p:nvSpPr>
          <p:cNvPr id="18" name="Text Box 13"/>
          <p:cNvSpPr txBox="1">
            <a:spLocks noChangeArrowheads="1"/>
          </p:cNvSpPr>
          <p:nvPr userDrawn="1"/>
        </p:nvSpPr>
        <p:spPr bwMode="auto">
          <a:xfrm>
            <a:off x="5067165" y="4290052"/>
            <a:ext cx="5501982" cy="106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200"/>
              </a:spcBef>
            </a:pPr>
            <a:r>
              <a:rPr lang="en-IE" sz="2000" b="1" kern="800" dirty="0">
                <a:solidFill>
                  <a:schemeClr val="tx1"/>
                </a:solidFill>
                <a:latin typeface="Garamond" pitchFamily="18" charset="0"/>
              </a:rPr>
              <a:t>Brendan </a:t>
            </a:r>
            <a:r>
              <a:rPr lang="en-IE" sz="2000" b="1" kern="800" dirty="0" smtClean="0">
                <a:solidFill>
                  <a:schemeClr val="tx1"/>
                </a:solidFill>
                <a:latin typeface="Garamond" pitchFamily="18" charset="0"/>
              </a:rPr>
              <a:t>Palmer, </a:t>
            </a:r>
          </a:p>
          <a:p>
            <a:pPr algn="l">
              <a:spcBef>
                <a:spcPts val="200"/>
              </a:spcBef>
            </a:pPr>
            <a:r>
              <a:rPr lang="en-IE" sz="2000" b="1" kern="800" dirty="0" smtClean="0">
                <a:solidFill>
                  <a:schemeClr val="tx1"/>
                </a:solidFill>
                <a:latin typeface="Garamond" pitchFamily="18" charset="0"/>
              </a:rPr>
              <a:t>	Statistics &amp; Data</a:t>
            </a:r>
            <a:r>
              <a:rPr lang="en-IE" sz="2000" b="1" kern="800" baseline="0" dirty="0" smtClean="0">
                <a:solidFill>
                  <a:schemeClr val="tx1"/>
                </a:solidFill>
                <a:latin typeface="Garamond" pitchFamily="18" charset="0"/>
              </a:rPr>
              <a:t> Analysis Unit,</a:t>
            </a:r>
          </a:p>
          <a:p>
            <a:pPr algn="l">
              <a:spcBef>
                <a:spcPts val="200"/>
              </a:spcBef>
            </a:pPr>
            <a:r>
              <a:rPr lang="en-IE" sz="2000" b="1" kern="800" baseline="0" dirty="0" smtClean="0">
                <a:solidFill>
                  <a:schemeClr val="tx1"/>
                </a:solidFill>
                <a:latin typeface="Garamond" pitchFamily="18" charset="0"/>
              </a:rPr>
              <a:t>		Clinical Research Facility - Cork</a:t>
            </a:r>
            <a:endParaRPr lang="en-US" sz="2000" b="1" kern="800" dirty="0">
              <a:solidFill>
                <a:schemeClr val="tx1"/>
              </a:solidFill>
              <a:latin typeface="Garamond" pitchFamily="18" charset="0"/>
            </a:endParaRP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03598" y="5778000"/>
            <a:ext cx="2699429" cy="1080000"/>
          </a:xfrm>
          <a:prstGeom prst="rect">
            <a:avLst/>
          </a:prstGeom>
        </p:spPr>
      </p:pic>
      <p:pic>
        <p:nvPicPr>
          <p:cNvPr id="20" name="Picture 19"/>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72" t="6052" r="10112" b="11045"/>
          <a:stretch/>
        </p:blipFill>
        <p:spPr>
          <a:xfrm>
            <a:off x="7376" y="5704878"/>
            <a:ext cx="2168013" cy="1080000"/>
          </a:xfrm>
          <a:prstGeom prst="rect">
            <a:avLst/>
          </a:prstGeom>
        </p:spPr>
      </p:pic>
      <p:pic>
        <p:nvPicPr>
          <p:cNvPr id="21" name="Picture 20"/>
          <p:cNvPicPr>
            <a:picLocks noChangeAspect="1"/>
          </p:cNvPicPr>
          <p:nvPr userDrawn="1"/>
        </p:nvPicPr>
        <p:blipFill rotWithShape="1">
          <a:blip r:embed="rId4" cstate="print">
            <a:extLst>
              <a:ext uri="{28A0092B-C50C-407E-A947-70E740481C1C}">
                <a14:useLocalDpi xmlns:a14="http://schemas.microsoft.com/office/drawing/2010/main" val="0"/>
              </a:ext>
            </a:extLst>
          </a:blip>
          <a:srcRect r="5543"/>
          <a:stretch/>
        </p:blipFill>
        <p:spPr>
          <a:xfrm>
            <a:off x="10664449" y="5882640"/>
            <a:ext cx="1525646" cy="908744"/>
          </a:xfrm>
          <a:prstGeom prst="rect">
            <a:avLst/>
          </a:prstGeom>
        </p:spPr>
      </p:pic>
    </p:spTree>
    <p:extLst>
      <p:ext uri="{BB962C8B-B14F-4D97-AF65-F5344CB8AC3E}">
        <p14:creationId xmlns:p14="http://schemas.microsoft.com/office/powerpoint/2010/main" val="26032971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7541703" y="6381517"/>
            <a:ext cx="4545488" cy="365125"/>
          </a:xfrm>
        </p:spPr>
        <p:txBody>
          <a:bodyPr/>
          <a:lstStyle/>
          <a:p>
            <a:endParaRPr lang="en-GB"/>
          </a:p>
        </p:txBody>
      </p:sp>
      <p:cxnSp>
        <p:nvCxnSpPr>
          <p:cNvPr id="8" name="Straight Connector 7"/>
          <p:cNvCxnSpPr/>
          <p:nvPr userDrawn="1"/>
        </p:nvCxnSpPr>
        <p:spPr>
          <a:xfrm>
            <a:off x="251520" y="188640"/>
            <a:ext cx="11545064" cy="50257"/>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a:off x="251521" y="188640"/>
            <a:ext cx="2"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550409" y="6334487"/>
            <a:ext cx="4521502"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573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4165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p:cNvCxnSpPr/>
          <p:nvPr userDrawn="1"/>
        </p:nvCxnSpPr>
        <p:spPr>
          <a:xfrm>
            <a:off x="251520" y="188640"/>
            <a:ext cx="11545064" cy="50257"/>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251521" y="188640"/>
            <a:ext cx="2"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1255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6" name="Straight Connector 5"/>
          <p:cNvCxnSpPr/>
          <p:nvPr userDrawn="1"/>
        </p:nvCxnSpPr>
        <p:spPr>
          <a:xfrm>
            <a:off x="335360" y="188640"/>
            <a:ext cx="11521280"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flipH="1">
            <a:off x="335362" y="188640"/>
            <a:ext cx="1"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208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B6CB8-A665-4B4A-BC22-FB9C76E0F9A8}" type="datetimeFigureOut">
              <a:rPr lang="en-GB" smtClean="0"/>
              <a:t>05/02/2019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69FFD-C902-40D6-8C15-E83B3432D7C6}" type="slidenum">
              <a:rPr lang="en-GB" smtClean="0"/>
              <a:t>‹#›</a:t>
            </a:fld>
            <a:endParaRPr lang="en-GB"/>
          </a:p>
        </p:txBody>
      </p:sp>
    </p:spTree>
    <p:extLst>
      <p:ext uri="{BB962C8B-B14F-4D97-AF65-F5344CB8AC3E}">
        <p14:creationId xmlns:p14="http://schemas.microsoft.com/office/powerpoint/2010/main" val="989765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youtube.com/watch?v=Fl4L4M8m4d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youtube.com/watch?v=Fl4L4M8m4d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github.com/bapalmer/lunchtime_session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tmp"/></Relationships>
</file>

<file path=ppt/slides/_rels/slide18.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atacarpentry.org/rr-organization1/01-file-nam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atacarpentry.org/rr-organization1/01-file-nam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tmp"/><Relationship Id="rId4" Type="http://schemas.openxmlformats.org/officeDocument/2006/relationships/image" Target="../media/image31.tmp"/></Relationships>
</file>

<file path=ppt/slides/_rels/slide2.xml.rels><?xml version="1.0" encoding="UTF-8" standalone="yes"?>
<Relationships xmlns="http://schemas.openxmlformats.org/package/2006/relationships"><Relationship Id="rId3" Type="http://schemas.openxmlformats.org/officeDocument/2006/relationships/image" Target="../media/image5.tmp"/><Relationship Id="rId7" Type="http://schemas.openxmlformats.org/officeDocument/2006/relationships/image" Target="../media/image9.tmp"/><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tmp"/><Relationship Id="rId5" Type="http://schemas.openxmlformats.org/officeDocument/2006/relationships/image" Target="../media/image7.tmp"/><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tyle.tidyverse.org/syntax.html"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meetup.com/Cork-Ireland-R-Users-Group/"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3.tmp"/><Relationship Id="rId13" Type="http://schemas.openxmlformats.org/officeDocument/2006/relationships/hyperlink" Target="http://varianceexplained.org/" TargetMode="External"/><Relationship Id="rId3" Type="http://schemas.openxmlformats.org/officeDocument/2006/relationships/hyperlink" Target="https://twitter.com/JennyBryan?lang=en" TargetMode="External"/><Relationship Id="rId7" Type="http://schemas.openxmlformats.org/officeDocument/2006/relationships/hyperlink" Target="https://twitter.com/hadleywickham?lang=en" TargetMode="External"/><Relationship Id="rId12" Type="http://schemas.openxmlformats.org/officeDocument/2006/relationships/image" Target="../media/image15.tm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hyperlink" Target="http://hadley.nz/" TargetMode="External"/><Relationship Id="rId5" Type="http://schemas.openxmlformats.org/officeDocument/2006/relationships/hyperlink" Target="http://stat545.com/" TargetMode="External"/><Relationship Id="rId10" Type="http://schemas.openxmlformats.org/officeDocument/2006/relationships/image" Target="../media/image14.tmp"/><Relationship Id="rId4" Type="http://schemas.openxmlformats.org/officeDocument/2006/relationships/image" Target="../media/image11.tmp"/><Relationship Id="rId9" Type="http://schemas.openxmlformats.org/officeDocument/2006/relationships/hyperlink" Target="https://twitter.com/drob?lang=en" TargetMode="External"/><Relationship Id="rId14" Type="http://schemas.openxmlformats.org/officeDocument/2006/relationships/image" Target="../media/image16.tmp"/></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tm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r4ds.had.co.nz/"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youtube.com/watch?v=Fl4L4M8m4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497484" y="718988"/>
            <a:ext cx="8206680" cy="1470025"/>
          </a:xfrm>
        </p:spPr>
        <p:txBody>
          <a:bodyPr>
            <a:noAutofit/>
          </a:bodyPr>
          <a:lstStyle/>
          <a:p>
            <a:r>
              <a:rPr lang="en-GB" sz="4800" b="1" dirty="0" smtClean="0"/>
              <a:t>R-projects</a:t>
            </a:r>
            <a:endParaRPr lang="en-GB" sz="4800" b="1" dirty="0"/>
          </a:p>
        </p:txBody>
      </p:sp>
      <p:sp>
        <p:nvSpPr>
          <p:cNvPr id="7" name="Rectangle 6"/>
          <p:cNvSpPr/>
          <p:nvPr/>
        </p:nvSpPr>
        <p:spPr>
          <a:xfrm>
            <a:off x="1591634" y="1907843"/>
            <a:ext cx="6721786" cy="461665"/>
          </a:xfrm>
          <a:prstGeom prst="rect">
            <a:avLst/>
          </a:prstGeom>
        </p:spPr>
        <p:txBody>
          <a:bodyPr wrap="square">
            <a:spAutoFit/>
          </a:bodyPr>
          <a:lstStyle/>
          <a:p>
            <a:r>
              <a:rPr lang="en-GB" sz="2400" b="1" dirty="0" smtClean="0">
                <a:latin typeface="Courier New" panose="02070309020205020404" pitchFamily="49" charset="0"/>
                <a:cs typeface="Courier New" panose="02070309020205020404" pitchFamily="49" charset="0"/>
              </a:rPr>
              <a:t>- Everything in its right place</a:t>
            </a:r>
            <a:endParaRPr lang="en-GB" sz="2400" b="1"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2522" y="963943"/>
            <a:ext cx="2959523" cy="3228571"/>
          </a:xfrm>
          <a:prstGeom prst="rect">
            <a:avLst/>
          </a:prstGeom>
        </p:spPr>
      </p:pic>
    </p:spTree>
    <p:extLst>
      <p:ext uri="{BB962C8B-B14F-4D97-AF65-F5344CB8AC3E}">
        <p14:creationId xmlns:p14="http://schemas.microsoft.com/office/powerpoint/2010/main" val="3364684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50808"/>
          <a:stretch/>
        </p:blipFill>
        <p:spPr>
          <a:xfrm>
            <a:off x="1080000" y="216000"/>
            <a:ext cx="9603409" cy="6071992"/>
          </a:xfrm>
          <a:prstGeom prst="rect">
            <a:avLst/>
          </a:prstGeom>
        </p:spPr>
      </p:pic>
      <p:sp>
        <p:nvSpPr>
          <p:cNvPr id="4" name="TextBox 3"/>
          <p:cNvSpPr txBox="1"/>
          <p:nvPr/>
        </p:nvSpPr>
        <p:spPr>
          <a:xfrm>
            <a:off x="7411611" y="6393180"/>
            <a:ext cx="4610100" cy="338554"/>
          </a:xfrm>
          <a:prstGeom prst="rect">
            <a:avLst/>
          </a:prstGeom>
          <a:noFill/>
        </p:spPr>
        <p:txBody>
          <a:bodyPr wrap="square" rtlCol="0">
            <a:spAutoFit/>
          </a:bodyPr>
          <a:lstStyle/>
          <a:p>
            <a:pPr algn="r"/>
            <a:r>
              <a:rPr lang="en-GB" sz="1600" dirty="0" smtClean="0">
                <a:latin typeface="Courier New" panose="02070309020205020404" pitchFamily="49" charset="0"/>
                <a:cs typeface="Courier New" panose="02070309020205020404" pitchFamily="49" charset="0"/>
                <a:hlinkClick r:id="rId4"/>
              </a:rPr>
              <a:t>Link to the video on YouTube</a:t>
            </a:r>
            <a:endParaRPr lang="en-GB"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4435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50909"/>
          <a:stretch/>
        </p:blipFill>
        <p:spPr>
          <a:xfrm>
            <a:off x="1080000" y="216000"/>
            <a:ext cx="9580880" cy="6073527"/>
          </a:xfrm>
          <a:prstGeom prst="rect">
            <a:avLst/>
          </a:prstGeom>
        </p:spPr>
      </p:pic>
      <p:sp>
        <p:nvSpPr>
          <p:cNvPr id="5" name="TextBox 4"/>
          <p:cNvSpPr txBox="1"/>
          <p:nvPr/>
        </p:nvSpPr>
        <p:spPr>
          <a:xfrm>
            <a:off x="7411611" y="6393180"/>
            <a:ext cx="4610100" cy="338554"/>
          </a:xfrm>
          <a:prstGeom prst="rect">
            <a:avLst/>
          </a:prstGeom>
          <a:noFill/>
        </p:spPr>
        <p:txBody>
          <a:bodyPr wrap="square" rtlCol="0">
            <a:spAutoFit/>
          </a:bodyPr>
          <a:lstStyle/>
          <a:p>
            <a:pPr algn="r"/>
            <a:r>
              <a:rPr lang="en-GB" sz="1600" dirty="0" smtClean="0">
                <a:latin typeface="Courier New" panose="02070309020205020404" pitchFamily="49" charset="0"/>
                <a:cs typeface="Courier New" panose="02070309020205020404" pitchFamily="49" charset="0"/>
                <a:hlinkClick r:id="rId4"/>
              </a:rPr>
              <a:t>Link to the video on YouTube</a:t>
            </a:r>
            <a:endParaRPr lang="en-GB"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4599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2" y="2581880"/>
            <a:ext cx="12017781" cy="3284505"/>
          </a:xfrm>
          <a:prstGeom prst="rect">
            <a:avLst/>
          </a:prstGeom>
        </p:spPr>
      </p:pic>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R projects</a:t>
            </a:r>
          </a:p>
        </p:txBody>
      </p:sp>
      <p:sp>
        <p:nvSpPr>
          <p:cNvPr id="11" name="TextBox 10"/>
          <p:cNvSpPr txBox="1"/>
          <p:nvPr/>
        </p:nvSpPr>
        <p:spPr>
          <a:xfrm>
            <a:off x="481384" y="1369799"/>
            <a:ext cx="11147397" cy="830997"/>
          </a:xfrm>
          <a:prstGeom prst="rect">
            <a:avLst/>
          </a:prstGeom>
          <a:noFill/>
        </p:spPr>
        <p:txBody>
          <a:bodyPr wrap="square" rtlCol="0">
            <a:spAutoFit/>
          </a:bodyPr>
          <a:lstStyle/>
          <a:p>
            <a:pPr marL="342900" indent="-342900">
              <a:buFontTx/>
              <a:buChar char="-"/>
            </a:pPr>
            <a:r>
              <a:rPr lang="en-GB" sz="2400" dirty="0" smtClean="0">
                <a:latin typeface="Courier New" panose="02070309020205020404" pitchFamily="49" charset="0"/>
                <a:cs typeface="Courier New" panose="02070309020205020404" pitchFamily="49" charset="0"/>
              </a:rPr>
              <a:t>Here’s one I made earlier……</a:t>
            </a:r>
          </a:p>
          <a:p>
            <a:r>
              <a:rPr lang="en-GB" sz="2400" dirty="0">
                <a:latin typeface="Courier New" panose="02070309020205020404" pitchFamily="49" charset="0"/>
                <a:cs typeface="Courier New" panose="02070309020205020404" pitchFamily="49" charset="0"/>
                <a:hlinkClick r:id="rId4"/>
              </a:rPr>
              <a:t>https://</a:t>
            </a:r>
            <a:r>
              <a:rPr lang="en-GB" sz="2400" dirty="0" smtClean="0">
                <a:latin typeface="Courier New" panose="02070309020205020404" pitchFamily="49" charset="0"/>
                <a:cs typeface="Courier New" panose="02070309020205020404" pitchFamily="49" charset="0"/>
                <a:hlinkClick r:id="rId4"/>
              </a:rPr>
              <a:t>github.com/bapalmer/lunchtime_sessions </a:t>
            </a:r>
            <a:endParaRPr lang="en-GB" sz="2400" dirty="0">
              <a:latin typeface="Courier New" panose="02070309020205020404" pitchFamily="49" charset="0"/>
              <a:cs typeface="Courier New" panose="02070309020205020404" pitchFamily="49" charset="0"/>
            </a:endParaRPr>
          </a:p>
        </p:txBody>
      </p:sp>
      <p:grpSp>
        <p:nvGrpSpPr>
          <p:cNvPr id="3" name="Group 2"/>
          <p:cNvGrpSpPr/>
          <p:nvPr/>
        </p:nvGrpSpPr>
        <p:grpSpPr>
          <a:xfrm>
            <a:off x="215702" y="5337313"/>
            <a:ext cx="11760950" cy="1299570"/>
            <a:chOff x="215702" y="5337313"/>
            <a:chExt cx="11760950" cy="1299570"/>
          </a:xfrm>
        </p:grpSpPr>
        <p:grpSp>
          <p:nvGrpSpPr>
            <p:cNvPr id="16" name="Group 15"/>
            <p:cNvGrpSpPr/>
            <p:nvPr/>
          </p:nvGrpSpPr>
          <p:grpSpPr>
            <a:xfrm>
              <a:off x="9730408" y="5337313"/>
              <a:ext cx="2246244" cy="1282148"/>
              <a:chOff x="9700591" y="5337313"/>
              <a:chExt cx="2246244" cy="1282148"/>
            </a:xfrm>
          </p:grpSpPr>
          <p:sp>
            <p:nvSpPr>
              <p:cNvPr id="6" name="Rectangle 5"/>
              <p:cNvSpPr/>
              <p:nvPr/>
            </p:nvSpPr>
            <p:spPr>
              <a:xfrm>
                <a:off x="10187609" y="5337313"/>
                <a:ext cx="1759226" cy="5267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flipV="1">
                <a:off x="9700591" y="5864087"/>
                <a:ext cx="1182757" cy="7553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215702" y="6175218"/>
              <a:ext cx="11582244" cy="461665"/>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Open the R project folder and explore it</a:t>
              </a:r>
            </a:p>
          </p:txBody>
        </p:sp>
      </p:grpSp>
    </p:spTree>
    <p:extLst>
      <p:ext uri="{BB962C8B-B14F-4D97-AF65-F5344CB8AC3E}">
        <p14:creationId xmlns:p14="http://schemas.microsoft.com/office/powerpoint/2010/main" val="19012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H="1">
            <a:off x="10845403" y="5504469"/>
            <a:ext cx="126227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l="12210"/>
          <a:stretch/>
        </p:blipFill>
        <p:spPr>
          <a:xfrm>
            <a:off x="259772" y="1654598"/>
            <a:ext cx="10585631" cy="4315653"/>
          </a:xfrm>
          <a:prstGeom prst="rect">
            <a:avLst/>
          </a:prstGeom>
        </p:spPr>
      </p:pic>
      <p:sp>
        <p:nvSpPr>
          <p:cNvPr id="7" name="TextBox 6"/>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R projects</a:t>
            </a:r>
          </a:p>
        </p:txBody>
      </p:sp>
    </p:spTree>
    <p:extLst>
      <p:ext uri="{BB962C8B-B14F-4D97-AF65-F5344CB8AC3E}">
        <p14:creationId xmlns:p14="http://schemas.microsoft.com/office/powerpoint/2010/main" val="371863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a:latin typeface="Garamond" panose="02020404030301010803" pitchFamily="18" charset="0"/>
              </a:rPr>
              <a:t>A</a:t>
            </a:r>
            <a:r>
              <a:rPr lang="en-GB" sz="4400" b="1" dirty="0" smtClean="0">
                <a:latin typeface="Garamond" panose="02020404030301010803" pitchFamily="18" charset="0"/>
              </a:rPr>
              <a:t>: Still haven’t found what I’m looking for </a:t>
            </a:r>
          </a:p>
        </p:txBody>
      </p:sp>
      <p:sp>
        <p:nvSpPr>
          <p:cNvPr id="4" name="TextBox 3"/>
          <p:cNvSpPr txBox="1"/>
          <p:nvPr/>
        </p:nvSpPr>
        <p:spPr>
          <a:xfrm>
            <a:off x="541020" y="1135380"/>
            <a:ext cx="9936480" cy="461665"/>
          </a:xfrm>
          <a:prstGeom prst="rect">
            <a:avLst/>
          </a:prstGeom>
          <a:noFill/>
        </p:spPr>
        <p:txBody>
          <a:bodyPr wrap="square" rtlCol="0">
            <a:spAutoFit/>
          </a:bodyPr>
          <a:lstStyle/>
          <a:p>
            <a:r>
              <a:rPr lang="en-GB" sz="2400" dirty="0" smtClean="0">
                <a:latin typeface="Courier New" panose="02070309020205020404" pitchFamily="49" charset="0"/>
                <a:cs typeface="Courier New" panose="02070309020205020404" pitchFamily="49" charset="0"/>
              </a:rPr>
              <a:t>- Help your future-self</a:t>
            </a:r>
          </a:p>
        </p:txBody>
      </p:sp>
      <p:grpSp>
        <p:nvGrpSpPr>
          <p:cNvPr id="9" name="Group 8"/>
          <p:cNvGrpSpPr/>
          <p:nvPr/>
        </p:nvGrpSpPr>
        <p:grpSpPr>
          <a:xfrm>
            <a:off x="395536" y="1899676"/>
            <a:ext cx="10825320" cy="4467329"/>
            <a:chOff x="609600" y="1742971"/>
            <a:chExt cx="9899304" cy="3612193"/>
          </a:xfrm>
        </p:grpSpPr>
        <p:pic>
          <p:nvPicPr>
            <p:cNvPr id="7" name="Picture 6" descr="Screen Clipping"/>
            <p:cNvPicPr>
              <a:picLocks noChangeAspect="1"/>
            </p:cNvPicPr>
            <p:nvPr/>
          </p:nvPicPr>
          <p:blipFill rotWithShape="1">
            <a:blip r:embed="rId3">
              <a:extLst>
                <a:ext uri="{28A0092B-C50C-407E-A947-70E740481C1C}">
                  <a14:useLocalDpi xmlns:a14="http://schemas.microsoft.com/office/drawing/2010/main" val="0"/>
                </a:ext>
              </a:extLst>
            </a:blip>
            <a:srcRect r="8301"/>
            <a:stretch/>
          </p:blipFill>
          <p:spPr>
            <a:xfrm>
              <a:off x="609600" y="1742971"/>
              <a:ext cx="9776346" cy="3612193"/>
            </a:xfrm>
            <a:prstGeom prst="rect">
              <a:avLst/>
            </a:prstGeom>
          </p:spPr>
        </p:pic>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l="21085" t="9127" b="82857"/>
            <a:stretch/>
          </p:blipFill>
          <p:spPr>
            <a:xfrm>
              <a:off x="2095500" y="2072640"/>
              <a:ext cx="8413404" cy="289560"/>
            </a:xfrm>
            <a:prstGeom prst="rect">
              <a:avLst/>
            </a:prstGeom>
          </p:spPr>
        </p:pic>
      </p:grpSp>
    </p:spTree>
    <p:extLst>
      <p:ext uri="{BB962C8B-B14F-4D97-AF65-F5344CB8AC3E}">
        <p14:creationId xmlns:p14="http://schemas.microsoft.com/office/powerpoint/2010/main" val="180820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Define a generic project structure</a:t>
            </a:r>
          </a:p>
        </p:txBody>
      </p:sp>
      <p:sp>
        <p:nvSpPr>
          <p:cNvPr id="4" name="TextBox 3"/>
          <p:cNvSpPr txBox="1"/>
          <p:nvPr/>
        </p:nvSpPr>
        <p:spPr>
          <a:xfrm>
            <a:off x="541019" y="1165860"/>
            <a:ext cx="11077823" cy="461665"/>
          </a:xfrm>
          <a:prstGeom prst="rect">
            <a:avLst/>
          </a:prstGeom>
          <a:noFill/>
        </p:spPr>
        <p:txBody>
          <a:bodyPr wrap="square" rtlCol="0">
            <a:spAutoFit/>
          </a:bodyPr>
          <a:lstStyle/>
          <a:p>
            <a:r>
              <a:rPr lang="en-GB" sz="2400" dirty="0" smtClean="0">
                <a:latin typeface="Courier New" panose="02070309020205020404" pitchFamily="49" charset="0"/>
                <a:cs typeface="Courier New" panose="02070309020205020404" pitchFamily="49" charset="0"/>
              </a:rPr>
              <a:t>- STEP 1: Give your research projects a shared structure </a:t>
            </a:r>
            <a:endParaRPr lang="en-GB" sz="2400" dirty="0">
              <a:latin typeface="Courier New" panose="02070309020205020404" pitchFamily="49" charset="0"/>
              <a:cs typeface="Courier New" panose="02070309020205020404" pitchFamily="49" charset="0"/>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260" y="1828697"/>
            <a:ext cx="10598066" cy="4457803"/>
          </a:xfrm>
          <a:prstGeom prst="rect">
            <a:avLst/>
          </a:prstGeom>
        </p:spPr>
      </p:pic>
    </p:spTree>
    <p:extLst>
      <p:ext uri="{BB962C8B-B14F-4D97-AF65-F5344CB8AC3E}">
        <p14:creationId xmlns:p14="http://schemas.microsoft.com/office/powerpoint/2010/main" val="798215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B: Give your files informative names</a:t>
            </a:r>
            <a:endParaRPr lang="en-GB" sz="4400" b="1" dirty="0">
              <a:latin typeface="Garamond" panose="02020404030301010803" pitchFamily="18" charset="0"/>
            </a:endParaRPr>
          </a:p>
        </p:txBody>
      </p:sp>
      <p:sp>
        <p:nvSpPr>
          <p:cNvPr id="4" name="TextBox 3"/>
          <p:cNvSpPr txBox="1"/>
          <p:nvPr/>
        </p:nvSpPr>
        <p:spPr>
          <a:xfrm>
            <a:off x="541019" y="1165860"/>
            <a:ext cx="11061541" cy="461665"/>
          </a:xfrm>
          <a:prstGeom prst="rect">
            <a:avLst/>
          </a:prstGeom>
          <a:noFill/>
        </p:spPr>
        <p:txBody>
          <a:bodyPr wrap="square" rtlCol="0">
            <a:spAutoFit/>
          </a:bodyPr>
          <a:lstStyle/>
          <a:p>
            <a:r>
              <a:rPr lang="en-GB" sz="2400" dirty="0" smtClean="0">
                <a:latin typeface="Courier New" panose="02070309020205020404" pitchFamily="49" charset="0"/>
                <a:cs typeface="Courier New" panose="02070309020205020404" pitchFamily="49" charset="0"/>
              </a:rPr>
              <a:t>- STEP 2: Include metadata in the file names </a:t>
            </a:r>
            <a:endParaRPr lang="en-GB" sz="2400" dirty="0">
              <a:latin typeface="Courier New" panose="02070309020205020404" pitchFamily="49" charset="0"/>
              <a:cs typeface="Courier New" panose="02070309020205020404" pitchFamily="49" charset="0"/>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557164"/>
            <a:ext cx="12080240" cy="2436875"/>
          </a:xfrm>
          <a:prstGeom prst="rect">
            <a:avLst/>
          </a:prstGeom>
        </p:spPr>
      </p:pic>
    </p:spTree>
    <p:extLst>
      <p:ext uri="{BB962C8B-B14F-4D97-AF65-F5344CB8AC3E}">
        <p14:creationId xmlns:p14="http://schemas.microsoft.com/office/powerpoint/2010/main" val="12390581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509260" y="2033851"/>
            <a:ext cx="6107078" cy="3584425"/>
            <a:chOff x="5509260" y="1785376"/>
            <a:chExt cx="6107078" cy="3584425"/>
          </a:xfrm>
        </p:grpSpPr>
        <p:pic>
          <p:nvPicPr>
            <p:cNvPr id="3" name="Picture 2" descr="Screen Clipping"/>
            <p:cNvPicPr>
              <a:picLocks noChangeAspect="1"/>
            </p:cNvPicPr>
            <p:nvPr/>
          </p:nvPicPr>
          <p:blipFill rotWithShape="1">
            <a:blip r:embed="rId3">
              <a:extLst>
                <a:ext uri="{28A0092B-C50C-407E-A947-70E740481C1C}">
                  <a14:useLocalDpi xmlns:a14="http://schemas.microsoft.com/office/drawing/2010/main" val="0"/>
                </a:ext>
              </a:extLst>
            </a:blip>
            <a:srcRect r="39373"/>
            <a:stretch/>
          </p:blipFill>
          <p:spPr>
            <a:xfrm>
              <a:off x="5509260" y="2621280"/>
              <a:ext cx="6107078" cy="2748521"/>
            </a:xfrm>
            <a:prstGeom prst="rect">
              <a:avLst/>
            </a:prstGeom>
          </p:spPr>
        </p:pic>
        <p:sp>
          <p:nvSpPr>
            <p:cNvPr id="14" name="TextBox 13"/>
            <p:cNvSpPr txBox="1"/>
            <p:nvPr/>
          </p:nvSpPr>
          <p:spPr>
            <a:xfrm>
              <a:off x="6834084" y="1785376"/>
              <a:ext cx="3818324" cy="707886"/>
            </a:xfrm>
            <a:prstGeom prst="rect">
              <a:avLst/>
            </a:prstGeom>
            <a:noFill/>
          </p:spPr>
          <p:txBody>
            <a:bodyPr wrap="square" rtlCol="0">
              <a:spAutoFit/>
            </a:bodyPr>
            <a:lstStyle/>
            <a:p>
              <a:pPr algn="ctr"/>
              <a:r>
                <a:rPr lang="en-GB" sz="4000" b="1" dirty="0" smtClean="0">
                  <a:latin typeface="Courier New" panose="02070309020205020404" pitchFamily="49" charset="0"/>
                  <a:cs typeface="Courier New" panose="02070309020205020404" pitchFamily="49" charset="0"/>
                </a:rPr>
                <a:t>Yes</a:t>
              </a:r>
              <a:endParaRPr lang="en-GB" sz="4000" b="1" dirty="0">
                <a:latin typeface="Courier New" panose="02070309020205020404" pitchFamily="49" charset="0"/>
                <a:cs typeface="Courier New" panose="02070309020205020404" pitchFamily="49" charset="0"/>
              </a:endParaRPr>
            </a:p>
          </p:txBody>
        </p:sp>
      </p:grpSp>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Come back to what you know</a:t>
            </a:r>
          </a:p>
        </p:txBody>
      </p:sp>
      <p:sp>
        <p:nvSpPr>
          <p:cNvPr id="4" name="TextBox 3"/>
          <p:cNvSpPr txBox="1"/>
          <p:nvPr/>
        </p:nvSpPr>
        <p:spPr>
          <a:xfrm>
            <a:off x="541019" y="1165860"/>
            <a:ext cx="11147397" cy="830997"/>
          </a:xfrm>
          <a:prstGeom prst="rect">
            <a:avLst/>
          </a:prstGeom>
          <a:noFill/>
        </p:spPr>
        <p:txBody>
          <a:bodyPr wrap="square" rtlCol="0">
            <a:spAutoFit/>
          </a:bodyPr>
          <a:lstStyle/>
          <a:p>
            <a:r>
              <a:rPr lang="en-GB" sz="2400" dirty="0" smtClean="0">
                <a:latin typeface="Courier New" panose="02070309020205020404" pitchFamily="49" charset="0"/>
                <a:cs typeface="Courier New" panose="02070309020205020404" pitchFamily="49" charset="0"/>
              </a:rPr>
              <a:t>- STEP 3: Make you file names machine readable, human readable and work with default ordering </a:t>
            </a:r>
            <a:endParaRPr lang="en-GB" sz="2400" dirty="0">
              <a:latin typeface="Courier New" panose="02070309020205020404" pitchFamily="49" charset="0"/>
              <a:cs typeface="Courier New" panose="02070309020205020404" pitchFamily="49" charset="0"/>
            </a:endParaRPr>
          </a:p>
        </p:txBody>
      </p:sp>
      <p:sp>
        <p:nvSpPr>
          <p:cNvPr id="11" name="Rectangle 10"/>
          <p:cNvSpPr/>
          <p:nvPr/>
        </p:nvSpPr>
        <p:spPr>
          <a:xfrm>
            <a:off x="7680960" y="2839275"/>
            <a:ext cx="2171700" cy="419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a:off x="6237888" y="5258486"/>
            <a:ext cx="1684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41019" y="2064123"/>
            <a:ext cx="4826065" cy="4147005"/>
            <a:chOff x="541019" y="2064123"/>
            <a:chExt cx="4826065" cy="4147005"/>
          </a:xfrm>
        </p:grpSpPr>
        <p:sp>
          <p:nvSpPr>
            <p:cNvPr id="7" name="TextBox 6"/>
            <p:cNvSpPr txBox="1"/>
            <p:nvPr/>
          </p:nvSpPr>
          <p:spPr>
            <a:xfrm>
              <a:off x="1044889" y="2064123"/>
              <a:ext cx="3818324" cy="707886"/>
            </a:xfrm>
            <a:prstGeom prst="rect">
              <a:avLst/>
            </a:prstGeom>
            <a:noFill/>
          </p:spPr>
          <p:txBody>
            <a:bodyPr wrap="square" rtlCol="0">
              <a:spAutoFit/>
            </a:bodyPr>
            <a:lstStyle/>
            <a:p>
              <a:pPr algn="ctr"/>
              <a:r>
                <a:rPr lang="en-GB" sz="4000" b="1" dirty="0" smtClean="0">
                  <a:latin typeface="Courier New" panose="02070309020205020404" pitchFamily="49" charset="0"/>
                  <a:cs typeface="Courier New" panose="02070309020205020404" pitchFamily="49" charset="0"/>
                </a:rPr>
                <a:t>NO</a:t>
              </a:r>
              <a:endParaRPr lang="en-GB" sz="4000" b="1" dirty="0">
                <a:latin typeface="Courier New" panose="02070309020205020404" pitchFamily="49" charset="0"/>
                <a:cs typeface="Courier New" panose="02070309020205020404" pitchFamily="49" charset="0"/>
              </a:endParaRPr>
            </a:p>
          </p:txBody>
        </p:sp>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19" y="2839275"/>
              <a:ext cx="4826065" cy="3371853"/>
            </a:xfrm>
            <a:prstGeom prst="rect">
              <a:avLst/>
            </a:prstGeom>
          </p:spPr>
        </p:pic>
      </p:grpSp>
    </p:spTree>
    <p:extLst>
      <p:ext uri="{BB962C8B-B14F-4D97-AF65-F5344CB8AC3E}">
        <p14:creationId xmlns:p14="http://schemas.microsoft.com/office/powerpoint/2010/main" val="224498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Outline a file naming convention</a:t>
            </a:r>
          </a:p>
        </p:txBody>
      </p:sp>
      <p:sp>
        <p:nvSpPr>
          <p:cNvPr id="4" name="Rectangle 3"/>
          <p:cNvSpPr/>
          <p:nvPr/>
        </p:nvSpPr>
        <p:spPr>
          <a:xfrm>
            <a:off x="656648" y="899225"/>
            <a:ext cx="11162480" cy="6740307"/>
          </a:xfrm>
          <a:prstGeom prst="rect">
            <a:avLst/>
          </a:prstGeom>
        </p:spPr>
        <p:txBody>
          <a:bodyPr wrap="square">
            <a:spAutoFit/>
          </a:bodyPr>
          <a:lstStyle/>
          <a:p>
            <a:r>
              <a:rPr lang="en-GB" sz="2400" b="1" dirty="0" smtClean="0">
                <a:solidFill>
                  <a:srgbClr val="222222"/>
                </a:solidFill>
                <a:latin typeface="Courier New" panose="02070309020205020404" pitchFamily="49" charset="0"/>
                <a:cs typeface="Courier New" panose="02070309020205020404" pitchFamily="49" charset="0"/>
              </a:rPr>
              <a:t>Machine readable:</a:t>
            </a: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Inherent order</a:t>
            </a: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Avoid spaces</a:t>
            </a: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Avoid punctuation</a:t>
            </a: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Remove case-sensitivity</a:t>
            </a:r>
          </a:p>
          <a:p>
            <a:pPr lvl="2"/>
            <a:endParaRPr lang="en-GB" sz="2400" dirty="0">
              <a:solidFill>
                <a:srgbClr val="222222"/>
              </a:solidFill>
              <a:latin typeface="Courier New" panose="02070309020205020404" pitchFamily="49" charset="0"/>
              <a:cs typeface="Courier New" panose="02070309020205020404" pitchFamily="49" charset="0"/>
            </a:endParaRPr>
          </a:p>
          <a:p>
            <a:r>
              <a:rPr lang="en-GB" sz="2400" b="1" dirty="0" smtClean="0">
                <a:solidFill>
                  <a:srgbClr val="222222"/>
                </a:solidFill>
                <a:latin typeface="Courier New" panose="02070309020205020404" pitchFamily="49" charset="0"/>
                <a:cs typeface="Courier New" panose="02070309020205020404" pitchFamily="49" charset="0"/>
              </a:rPr>
              <a:t>Human </a:t>
            </a:r>
            <a:r>
              <a:rPr lang="en-GB" sz="2400" b="1" dirty="0">
                <a:solidFill>
                  <a:srgbClr val="222222"/>
                </a:solidFill>
                <a:latin typeface="Courier New" panose="02070309020205020404" pitchFamily="49" charset="0"/>
                <a:cs typeface="Courier New" panose="02070309020205020404" pitchFamily="49" charset="0"/>
              </a:rPr>
              <a:t>readable:</a:t>
            </a: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Contains info on content</a:t>
            </a: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Avoid </a:t>
            </a:r>
            <a:r>
              <a:rPr lang="en-GB" sz="2400" dirty="0">
                <a:solidFill>
                  <a:srgbClr val="222222"/>
                </a:solidFill>
                <a:latin typeface="Courier New" panose="02070309020205020404" pitchFamily="49" charset="0"/>
                <a:cs typeface="Courier New" panose="02070309020205020404" pitchFamily="49" charset="0"/>
              </a:rPr>
              <a:t>spaces</a:t>
            </a:r>
          </a:p>
          <a:p>
            <a:pPr marL="342900" indent="-342900">
              <a:buFontTx/>
              <a:buChar char="-"/>
            </a:pPr>
            <a:r>
              <a:rPr lang="en-GB" sz="2400" dirty="0">
                <a:solidFill>
                  <a:srgbClr val="222222"/>
                </a:solidFill>
                <a:latin typeface="Courier New" panose="02070309020205020404" pitchFamily="49" charset="0"/>
                <a:cs typeface="Courier New" panose="02070309020205020404" pitchFamily="49" charset="0"/>
              </a:rPr>
              <a:t>Avoid punctuation</a:t>
            </a:r>
          </a:p>
          <a:p>
            <a:pPr marL="342900" indent="-342900">
              <a:buFontTx/>
              <a:buChar char="-"/>
            </a:pPr>
            <a:r>
              <a:rPr lang="en-GB" sz="2400" dirty="0">
                <a:solidFill>
                  <a:srgbClr val="222222"/>
                </a:solidFill>
                <a:latin typeface="Courier New" panose="02070309020205020404" pitchFamily="49" charset="0"/>
                <a:cs typeface="Courier New" panose="02070309020205020404" pitchFamily="49" charset="0"/>
              </a:rPr>
              <a:t>Remove </a:t>
            </a:r>
            <a:r>
              <a:rPr lang="en-GB" sz="2400" dirty="0" smtClean="0">
                <a:solidFill>
                  <a:srgbClr val="222222"/>
                </a:solidFill>
                <a:latin typeface="Courier New" panose="02070309020205020404" pitchFamily="49" charset="0"/>
                <a:cs typeface="Courier New" panose="02070309020205020404" pitchFamily="49" charset="0"/>
              </a:rPr>
              <a:t>case sensitivity</a:t>
            </a:r>
          </a:p>
          <a:p>
            <a:pPr marL="342900" indent="-342900">
              <a:buFontTx/>
              <a:buChar char="-"/>
            </a:pPr>
            <a:endParaRPr lang="en-GB" sz="2400" dirty="0">
              <a:solidFill>
                <a:srgbClr val="222222"/>
              </a:solidFill>
              <a:latin typeface="Courier New" panose="02070309020205020404" pitchFamily="49" charset="0"/>
              <a:cs typeface="Courier New" panose="02070309020205020404" pitchFamily="49" charset="0"/>
            </a:endParaRPr>
          </a:p>
          <a:p>
            <a:r>
              <a:rPr lang="en-GB" sz="2400" b="1" dirty="0" smtClean="0">
                <a:solidFill>
                  <a:srgbClr val="222222"/>
                </a:solidFill>
                <a:latin typeface="Courier New" panose="02070309020205020404" pitchFamily="49" charset="0"/>
                <a:cs typeface="Courier New" panose="02070309020205020404" pitchFamily="49" charset="0"/>
              </a:rPr>
              <a:t>Metadata:</a:t>
            </a:r>
          </a:p>
          <a:p>
            <a:r>
              <a:rPr lang="en-GB" sz="2400" dirty="0" smtClean="0">
                <a:solidFill>
                  <a:srgbClr val="222222"/>
                </a:solidFill>
                <a:latin typeface="Courier New" panose="02070309020205020404" pitchFamily="49" charset="0"/>
                <a:cs typeface="Courier New" panose="02070309020205020404" pitchFamily="49" charset="0"/>
              </a:rPr>
              <a:t>Separate with underscores (“_”)</a:t>
            </a:r>
            <a:endParaRPr lang="en-GB" sz="2400" dirty="0">
              <a:solidFill>
                <a:srgbClr val="222222"/>
              </a:solidFill>
              <a:latin typeface="Courier New" panose="02070309020205020404" pitchFamily="49" charset="0"/>
              <a:cs typeface="Courier New" panose="02070309020205020404" pitchFamily="49" charset="0"/>
            </a:endParaRPr>
          </a:p>
          <a:p>
            <a:pPr marL="342900" indent="-342900">
              <a:buFontTx/>
              <a:buChar char="-"/>
            </a:pPr>
            <a:r>
              <a:rPr lang="en-GB" sz="2400" dirty="0">
                <a:solidFill>
                  <a:srgbClr val="222222"/>
                </a:solidFill>
                <a:latin typeface="Courier New" panose="02070309020205020404" pitchFamily="49" charset="0"/>
                <a:cs typeface="Courier New" panose="02070309020205020404" pitchFamily="49" charset="0"/>
              </a:rPr>
              <a:t>Avoid punctuation</a:t>
            </a:r>
          </a:p>
          <a:p>
            <a:pPr marL="342900" indent="-342900">
              <a:buFontTx/>
              <a:buChar char="-"/>
            </a:pPr>
            <a:r>
              <a:rPr lang="en-GB" sz="2400" dirty="0">
                <a:solidFill>
                  <a:srgbClr val="222222"/>
                </a:solidFill>
                <a:latin typeface="Courier New" panose="02070309020205020404" pitchFamily="49" charset="0"/>
                <a:cs typeface="Courier New" panose="02070309020205020404" pitchFamily="49" charset="0"/>
              </a:rPr>
              <a:t>Remove case-sensitivity</a:t>
            </a:r>
          </a:p>
          <a:p>
            <a:endParaRPr lang="en-GB" sz="2400" dirty="0">
              <a:solidFill>
                <a:srgbClr val="222222"/>
              </a:solidFill>
              <a:latin typeface="Courier New" panose="02070309020205020404" pitchFamily="49" charset="0"/>
              <a:cs typeface="Courier New" panose="02070309020205020404" pitchFamily="49" charset="0"/>
            </a:endParaRPr>
          </a:p>
          <a:p>
            <a:endParaRPr lang="en-GB" sz="2400" dirty="0" smtClean="0">
              <a:solidFill>
                <a:srgbClr val="222222"/>
              </a:solidFill>
              <a:latin typeface="Courier New" panose="02070309020205020404" pitchFamily="49" charset="0"/>
              <a:cs typeface="Courier New" panose="02070309020205020404" pitchFamily="49" charset="0"/>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4551" y="899225"/>
            <a:ext cx="4336113" cy="4536375"/>
          </a:xfrm>
          <a:prstGeom prst="rect">
            <a:avLst/>
          </a:prstGeom>
        </p:spPr>
      </p:pic>
      <p:sp>
        <p:nvSpPr>
          <p:cNvPr id="7" name="Rectangle 6"/>
          <p:cNvSpPr/>
          <p:nvPr/>
        </p:nvSpPr>
        <p:spPr>
          <a:xfrm>
            <a:off x="7774665" y="6455364"/>
            <a:ext cx="4257897" cy="338554"/>
          </a:xfrm>
          <a:prstGeom prst="rect">
            <a:avLst/>
          </a:prstGeom>
        </p:spPr>
        <p:txBody>
          <a:bodyPr wrap="none">
            <a:spAutoFit/>
          </a:bodyPr>
          <a:lstStyle/>
          <a:p>
            <a:pPr algn="r"/>
            <a:r>
              <a:rPr lang="en-GB" sz="1600" dirty="0" smtClean="0">
                <a:latin typeface="Courier New" panose="02070309020205020404" pitchFamily="49" charset="0"/>
                <a:cs typeface="Courier New" panose="02070309020205020404" pitchFamily="49" charset="0"/>
                <a:hlinkClick r:id="rId4"/>
              </a:rPr>
              <a:t>Image from Data Carpentry webpage</a:t>
            </a:r>
            <a:endParaRPr lang="en-GB"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3570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74665" y="6455364"/>
            <a:ext cx="4257897" cy="338554"/>
          </a:xfrm>
          <a:prstGeom prst="rect">
            <a:avLst/>
          </a:prstGeom>
        </p:spPr>
        <p:txBody>
          <a:bodyPr wrap="none">
            <a:spAutoFit/>
          </a:bodyPr>
          <a:lstStyle/>
          <a:p>
            <a:pPr algn="r"/>
            <a:r>
              <a:rPr lang="en-GB" sz="1600" dirty="0" smtClean="0">
                <a:latin typeface="Courier New" panose="02070309020205020404" pitchFamily="49" charset="0"/>
                <a:cs typeface="Courier New" panose="02070309020205020404" pitchFamily="49" charset="0"/>
                <a:hlinkClick r:id="rId3"/>
              </a:rPr>
              <a:t>Image from Data Carpentry webpage</a:t>
            </a:r>
            <a:endParaRPr lang="en-GB" sz="1600" dirty="0">
              <a:latin typeface="Courier New" panose="02070309020205020404" pitchFamily="49" charset="0"/>
              <a:cs typeface="Courier New" panose="02070309020205020404" pitchFamily="49" charset="0"/>
            </a:endParaRPr>
          </a:p>
        </p:txBody>
      </p:sp>
      <p:sp>
        <p:nvSpPr>
          <p:cNvPr id="3" name="TextBox 2"/>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Outline a file naming convention</a:t>
            </a:r>
          </a:p>
        </p:txBody>
      </p:sp>
      <p:sp>
        <p:nvSpPr>
          <p:cNvPr id="6" name="Rectangle 5"/>
          <p:cNvSpPr/>
          <p:nvPr/>
        </p:nvSpPr>
        <p:spPr>
          <a:xfrm>
            <a:off x="656648" y="899225"/>
            <a:ext cx="11162480" cy="5632311"/>
          </a:xfrm>
          <a:prstGeom prst="rect">
            <a:avLst/>
          </a:prstGeom>
        </p:spPr>
        <p:txBody>
          <a:bodyPr wrap="square">
            <a:spAutoFit/>
          </a:bodyPr>
          <a:lstStyle/>
          <a:p>
            <a:r>
              <a:rPr lang="en-GB" sz="2400" b="1" dirty="0" smtClean="0">
                <a:solidFill>
                  <a:srgbClr val="222222"/>
                </a:solidFill>
                <a:latin typeface="Courier New" panose="02070309020205020404" pitchFamily="49" charset="0"/>
                <a:cs typeface="Courier New" panose="02070309020205020404" pitchFamily="49" charset="0"/>
              </a:rPr>
              <a:t>Chronological order:</a:t>
            </a:r>
          </a:p>
          <a:p>
            <a:pPr lvl="2"/>
            <a:endParaRPr lang="en-GB" sz="2400" dirty="0" smtClean="0">
              <a:solidFill>
                <a:srgbClr val="222222"/>
              </a:solidFill>
              <a:latin typeface="Courier New" panose="02070309020205020404" pitchFamily="49" charset="0"/>
              <a:cs typeface="Courier New" panose="02070309020205020404" pitchFamily="49" charset="0"/>
            </a:endParaRPr>
          </a:p>
          <a:p>
            <a:pPr lvl="2"/>
            <a:endParaRPr lang="en-GB" sz="2400" dirty="0">
              <a:solidFill>
                <a:srgbClr val="222222"/>
              </a:solidFill>
              <a:latin typeface="Courier New" panose="02070309020205020404" pitchFamily="49" charset="0"/>
              <a:cs typeface="Courier New" panose="02070309020205020404" pitchFamily="49" charset="0"/>
            </a:endParaRPr>
          </a:p>
          <a:p>
            <a:pPr lvl="2"/>
            <a:endParaRPr lang="en-GB" sz="2400" dirty="0" smtClean="0">
              <a:solidFill>
                <a:srgbClr val="222222"/>
              </a:solidFill>
              <a:latin typeface="Courier New" panose="02070309020205020404" pitchFamily="49" charset="0"/>
              <a:cs typeface="Courier New" panose="02070309020205020404" pitchFamily="49" charset="0"/>
            </a:endParaRPr>
          </a:p>
          <a:p>
            <a:pPr lvl="2"/>
            <a:endParaRPr lang="en-GB" sz="2400" dirty="0">
              <a:solidFill>
                <a:srgbClr val="222222"/>
              </a:solidFill>
              <a:latin typeface="Courier New" panose="02070309020205020404" pitchFamily="49" charset="0"/>
              <a:cs typeface="Courier New" panose="02070309020205020404" pitchFamily="49" charset="0"/>
            </a:endParaRPr>
          </a:p>
          <a:p>
            <a:pPr lvl="2"/>
            <a:endParaRPr lang="en-GB" sz="2400" dirty="0" smtClean="0">
              <a:solidFill>
                <a:srgbClr val="222222"/>
              </a:solidFill>
              <a:latin typeface="Courier New" panose="02070309020205020404" pitchFamily="49" charset="0"/>
              <a:cs typeface="Courier New" panose="02070309020205020404" pitchFamily="49" charset="0"/>
            </a:endParaRPr>
          </a:p>
          <a:p>
            <a:pPr lvl="2"/>
            <a:endParaRPr lang="en-GB" sz="2400" dirty="0" smtClean="0">
              <a:solidFill>
                <a:srgbClr val="222222"/>
              </a:solidFill>
              <a:latin typeface="Courier New" panose="02070309020205020404" pitchFamily="49" charset="0"/>
              <a:cs typeface="Courier New" panose="02070309020205020404" pitchFamily="49" charset="0"/>
            </a:endParaRPr>
          </a:p>
          <a:p>
            <a:pPr lvl="2"/>
            <a:endParaRPr lang="en-GB" sz="2400" dirty="0">
              <a:solidFill>
                <a:srgbClr val="222222"/>
              </a:solidFill>
              <a:latin typeface="Courier New" panose="02070309020205020404" pitchFamily="49" charset="0"/>
              <a:cs typeface="Courier New" panose="02070309020205020404" pitchFamily="49" charset="0"/>
            </a:endParaRPr>
          </a:p>
          <a:p>
            <a:r>
              <a:rPr lang="en-GB" sz="2400" b="1" dirty="0" smtClean="0">
                <a:solidFill>
                  <a:srgbClr val="222222"/>
                </a:solidFill>
                <a:latin typeface="Courier New" panose="02070309020205020404" pitchFamily="49" charset="0"/>
                <a:cs typeface="Courier New" panose="02070309020205020404" pitchFamily="49" charset="0"/>
              </a:rPr>
              <a:t>Logical order:</a:t>
            </a:r>
            <a:endParaRPr lang="en-GB" sz="2400" b="1" dirty="0">
              <a:solidFill>
                <a:srgbClr val="222222"/>
              </a:solidFill>
              <a:latin typeface="Courier New" panose="02070309020205020404" pitchFamily="49" charset="0"/>
              <a:cs typeface="Courier New" panose="02070309020205020404" pitchFamily="49" charset="0"/>
            </a:endParaRPr>
          </a:p>
          <a:p>
            <a:pPr marL="342900" indent="-342900">
              <a:buFontTx/>
              <a:buChar char="-"/>
            </a:pPr>
            <a:endParaRPr lang="en-GB" sz="2400" dirty="0" smtClean="0">
              <a:solidFill>
                <a:srgbClr val="222222"/>
              </a:solidFill>
              <a:latin typeface="Courier New" panose="02070309020205020404" pitchFamily="49" charset="0"/>
              <a:cs typeface="Courier New" panose="02070309020205020404" pitchFamily="49" charset="0"/>
            </a:endParaRPr>
          </a:p>
          <a:p>
            <a:pPr marL="342900" indent="-342900">
              <a:buFontTx/>
              <a:buChar char="-"/>
            </a:pPr>
            <a:endParaRPr lang="en-GB" sz="2400" dirty="0">
              <a:solidFill>
                <a:srgbClr val="222222"/>
              </a:solidFill>
              <a:latin typeface="Courier New" panose="02070309020205020404" pitchFamily="49" charset="0"/>
              <a:cs typeface="Courier New" panose="02070309020205020404" pitchFamily="49" charset="0"/>
            </a:endParaRPr>
          </a:p>
          <a:p>
            <a:pPr marL="342900" indent="-342900">
              <a:buFontTx/>
              <a:buChar char="-"/>
            </a:pPr>
            <a:endParaRPr lang="en-GB" sz="2400" dirty="0" smtClean="0">
              <a:solidFill>
                <a:srgbClr val="222222"/>
              </a:solidFill>
              <a:latin typeface="Courier New" panose="02070309020205020404" pitchFamily="49" charset="0"/>
              <a:cs typeface="Courier New" panose="02070309020205020404" pitchFamily="49" charset="0"/>
            </a:endParaRPr>
          </a:p>
          <a:p>
            <a:endParaRPr lang="en-GB" sz="2400" dirty="0">
              <a:solidFill>
                <a:srgbClr val="222222"/>
              </a:solidFill>
              <a:latin typeface="Courier New" panose="02070309020205020404" pitchFamily="49" charset="0"/>
              <a:cs typeface="Courier New" panose="02070309020205020404" pitchFamily="49" charset="0"/>
            </a:endParaRPr>
          </a:p>
          <a:p>
            <a:endParaRPr lang="en-GB" sz="2400" dirty="0">
              <a:solidFill>
                <a:srgbClr val="222222"/>
              </a:solidFill>
              <a:latin typeface="Courier New" panose="02070309020205020404" pitchFamily="49" charset="0"/>
              <a:cs typeface="Courier New" panose="02070309020205020404" pitchFamily="49" charset="0"/>
            </a:endParaRPr>
          </a:p>
          <a:p>
            <a:endParaRPr lang="en-GB" sz="2400" dirty="0" smtClean="0">
              <a:solidFill>
                <a:srgbClr val="222222"/>
              </a:solidFill>
              <a:latin typeface="Courier New" panose="02070309020205020404" pitchFamily="49" charset="0"/>
              <a:cs typeface="Courier New" panose="02070309020205020404" pitchFamily="49" charset="0"/>
            </a:endParaRPr>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734" y="1415970"/>
            <a:ext cx="7923785" cy="2490918"/>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3734" y="4308543"/>
            <a:ext cx="4835309" cy="2458806"/>
          </a:xfrm>
          <a:prstGeom prst="rect">
            <a:avLst/>
          </a:prstGeom>
        </p:spPr>
      </p:pic>
    </p:spTree>
    <p:extLst>
      <p:ext uri="{BB962C8B-B14F-4D97-AF65-F5344CB8AC3E}">
        <p14:creationId xmlns:p14="http://schemas.microsoft.com/office/powerpoint/2010/main" val="898269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How is research presented?</a:t>
            </a:r>
          </a:p>
        </p:txBody>
      </p:sp>
      <p:grpSp>
        <p:nvGrpSpPr>
          <p:cNvPr id="20" name="Group 19"/>
          <p:cNvGrpSpPr/>
          <p:nvPr/>
        </p:nvGrpSpPr>
        <p:grpSpPr>
          <a:xfrm>
            <a:off x="548640" y="1330946"/>
            <a:ext cx="2245360" cy="3501863"/>
            <a:chOff x="670560" y="1412240"/>
            <a:chExt cx="2245360" cy="3501863"/>
          </a:xfrm>
        </p:grpSpPr>
        <p:pic>
          <p:nvPicPr>
            <p:cNvPr id="4" name="Picture 3"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 y="1740515"/>
              <a:ext cx="2245360" cy="3173588"/>
            </a:xfrm>
            <a:prstGeom prst="rect">
              <a:avLst/>
            </a:prstGeom>
          </p:spPr>
        </p:pic>
        <p:sp>
          <p:nvSpPr>
            <p:cNvPr id="10" name="TextBox 9"/>
            <p:cNvSpPr txBox="1"/>
            <p:nvPr/>
          </p:nvSpPr>
          <p:spPr>
            <a:xfrm>
              <a:off x="690880" y="1412240"/>
              <a:ext cx="2225040"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Papers</a:t>
              </a:r>
              <a:endParaRPr lang="en-GB" b="1"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9701258" y="391893"/>
            <a:ext cx="1963793" cy="3087527"/>
            <a:chOff x="2285733" y="3376128"/>
            <a:chExt cx="1963793" cy="3087527"/>
          </a:xfrm>
        </p:grpSpPr>
        <p:pic>
          <p:nvPicPr>
            <p:cNvPr id="9" name="Picture 8" descr="Screen Clippi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5734" y="3704403"/>
              <a:ext cx="1963792" cy="2759252"/>
            </a:xfrm>
            <a:prstGeom prst="rect">
              <a:avLst/>
            </a:prstGeom>
          </p:spPr>
        </p:pic>
        <p:sp>
          <p:nvSpPr>
            <p:cNvPr id="11" name="TextBox 10"/>
            <p:cNvSpPr txBox="1"/>
            <p:nvPr/>
          </p:nvSpPr>
          <p:spPr>
            <a:xfrm>
              <a:off x="2285733" y="3376128"/>
              <a:ext cx="1963793"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Theses</a:t>
              </a:r>
              <a:endParaRPr lang="en-GB" b="1" dirty="0">
                <a:latin typeface="Courier New" panose="02070309020205020404" pitchFamily="49" charset="0"/>
                <a:cs typeface="Courier New" panose="02070309020205020404" pitchFamily="49" charset="0"/>
              </a:endParaRPr>
            </a:p>
          </p:txBody>
        </p:sp>
      </p:grpSp>
      <p:grpSp>
        <p:nvGrpSpPr>
          <p:cNvPr id="19" name="Group 18"/>
          <p:cNvGrpSpPr/>
          <p:nvPr/>
        </p:nvGrpSpPr>
        <p:grpSpPr>
          <a:xfrm>
            <a:off x="3801652" y="1268819"/>
            <a:ext cx="3843932" cy="2267001"/>
            <a:chOff x="4704080" y="1411823"/>
            <a:chExt cx="3843932" cy="2267001"/>
          </a:xfrm>
        </p:grpSpPr>
        <p:pic>
          <p:nvPicPr>
            <p:cNvPr id="8" name="Picture 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4081" y="1810301"/>
              <a:ext cx="3843931" cy="1868523"/>
            </a:xfrm>
            <a:prstGeom prst="rect">
              <a:avLst/>
            </a:prstGeom>
          </p:spPr>
        </p:pic>
        <p:sp>
          <p:nvSpPr>
            <p:cNvPr id="12" name="TextBox 11"/>
            <p:cNvSpPr txBox="1"/>
            <p:nvPr/>
          </p:nvSpPr>
          <p:spPr>
            <a:xfrm>
              <a:off x="4704080" y="1411823"/>
              <a:ext cx="3843931"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Books</a:t>
              </a:r>
              <a:endParaRPr lang="en-GB" b="1" dirty="0">
                <a:latin typeface="Courier New" panose="02070309020205020404" pitchFamily="49" charset="0"/>
                <a:cs typeface="Courier New" panose="02070309020205020404" pitchFamily="49" charset="0"/>
              </a:endParaRPr>
            </a:p>
          </p:txBody>
        </p:sp>
      </p:grpSp>
      <p:grpSp>
        <p:nvGrpSpPr>
          <p:cNvPr id="16" name="Group 15"/>
          <p:cNvGrpSpPr/>
          <p:nvPr/>
        </p:nvGrpSpPr>
        <p:grpSpPr>
          <a:xfrm>
            <a:off x="7870917" y="3535820"/>
            <a:ext cx="2096043" cy="3062132"/>
            <a:chOff x="8929247" y="1262274"/>
            <a:chExt cx="2096043" cy="3062132"/>
          </a:xfrm>
        </p:grpSpPr>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9248" y="1612546"/>
              <a:ext cx="2096042" cy="2711860"/>
            </a:xfrm>
            <a:prstGeom prst="rect">
              <a:avLst/>
            </a:prstGeom>
          </p:spPr>
        </p:pic>
        <p:sp>
          <p:nvSpPr>
            <p:cNvPr id="13" name="TextBox 12"/>
            <p:cNvSpPr txBox="1"/>
            <p:nvPr/>
          </p:nvSpPr>
          <p:spPr>
            <a:xfrm>
              <a:off x="8929247" y="1262274"/>
              <a:ext cx="2096043"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Posters</a:t>
              </a:r>
              <a:endParaRPr lang="en-GB" b="1" dirty="0">
                <a:latin typeface="Courier New" panose="02070309020205020404" pitchFamily="49" charset="0"/>
                <a:cs typeface="Courier New" panose="02070309020205020404" pitchFamily="49" charset="0"/>
              </a:endParaRPr>
            </a:p>
          </p:txBody>
        </p:sp>
      </p:grpSp>
      <p:grpSp>
        <p:nvGrpSpPr>
          <p:cNvPr id="17" name="Group 16"/>
          <p:cNvGrpSpPr/>
          <p:nvPr/>
        </p:nvGrpSpPr>
        <p:grpSpPr>
          <a:xfrm>
            <a:off x="3142136" y="4349497"/>
            <a:ext cx="3399980" cy="2356103"/>
            <a:chOff x="6475688" y="4501897"/>
            <a:chExt cx="3399980" cy="2356103"/>
          </a:xfrm>
        </p:grpSpPr>
        <p:pic>
          <p:nvPicPr>
            <p:cNvPr id="6" name="Picture 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5688" y="4871229"/>
              <a:ext cx="3399980" cy="1986771"/>
            </a:xfrm>
            <a:prstGeom prst="rect">
              <a:avLst/>
            </a:prstGeom>
          </p:spPr>
        </p:pic>
        <p:sp>
          <p:nvSpPr>
            <p:cNvPr id="15" name="TextBox 14"/>
            <p:cNvSpPr txBox="1"/>
            <p:nvPr/>
          </p:nvSpPr>
          <p:spPr>
            <a:xfrm>
              <a:off x="6475688" y="4501897"/>
              <a:ext cx="3399979" cy="369332"/>
            </a:xfrm>
            <a:prstGeom prst="rect">
              <a:avLst/>
            </a:prstGeom>
            <a:noFill/>
          </p:spPr>
          <p:txBody>
            <a:bodyPr wrap="square" rtlCol="0">
              <a:spAutoFit/>
            </a:bodyPr>
            <a:lstStyle/>
            <a:p>
              <a:pPr algn="ctr"/>
              <a:r>
                <a:rPr lang="en-GB" b="1" dirty="0" smtClean="0">
                  <a:latin typeface="Courier New" panose="02070309020205020404" pitchFamily="49" charset="0"/>
                  <a:cs typeface="Courier New" panose="02070309020205020404" pitchFamily="49" charset="0"/>
                </a:rPr>
                <a:t>Talks</a:t>
              </a:r>
              <a:endParaRPr lang="en-GB"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60320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Yesterday</a:t>
            </a:r>
          </a:p>
        </p:txBody>
      </p:sp>
      <p:pic>
        <p:nvPicPr>
          <p:cNvPr id="4" name="Picture 3" descr="Screen Clipping"/>
          <p:cNvPicPr>
            <a:picLocks noChangeAspect="1"/>
          </p:cNvPicPr>
          <p:nvPr/>
        </p:nvPicPr>
        <p:blipFill rotWithShape="1">
          <a:blip r:embed="rId3">
            <a:extLst>
              <a:ext uri="{28A0092B-C50C-407E-A947-70E740481C1C}">
                <a14:useLocalDpi xmlns:a14="http://schemas.microsoft.com/office/drawing/2010/main" val="0"/>
              </a:ext>
            </a:extLst>
          </a:blip>
          <a:srcRect r="1359"/>
          <a:stretch/>
        </p:blipFill>
        <p:spPr>
          <a:xfrm>
            <a:off x="0" y="1243766"/>
            <a:ext cx="12026348" cy="3396432"/>
          </a:xfrm>
          <a:prstGeom prst="rect">
            <a:avLst/>
          </a:prstGeom>
        </p:spPr>
      </p:pic>
      <p:grpSp>
        <p:nvGrpSpPr>
          <p:cNvPr id="10" name="Group 9"/>
          <p:cNvGrpSpPr/>
          <p:nvPr/>
        </p:nvGrpSpPr>
        <p:grpSpPr>
          <a:xfrm>
            <a:off x="353999" y="4640198"/>
            <a:ext cx="4698888" cy="2246896"/>
            <a:chOff x="353999" y="4640198"/>
            <a:chExt cx="4698888" cy="2246896"/>
          </a:xfrm>
        </p:grpSpPr>
        <p:cxnSp>
          <p:nvCxnSpPr>
            <p:cNvPr id="6" name="Straight Arrow Connector 5"/>
            <p:cNvCxnSpPr/>
            <p:nvPr/>
          </p:nvCxnSpPr>
          <p:spPr>
            <a:xfrm flipV="1">
              <a:off x="2703443" y="4640198"/>
              <a:ext cx="0" cy="677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3999" y="5317434"/>
              <a:ext cx="4698888" cy="1569660"/>
            </a:xfrm>
            <a:prstGeom prst="rect">
              <a:avLst/>
            </a:prstGeom>
          </p:spPr>
          <p:txBody>
            <a:bodyPr wrap="square">
              <a:spAutoFit/>
            </a:bodyPr>
            <a:lstStyle/>
            <a:p>
              <a:r>
                <a:rPr lang="en-US" sz="2400" dirty="0" smtClean="0">
                  <a:solidFill>
                    <a:srgbClr val="222222"/>
                  </a:solidFill>
                  <a:latin typeface="Courier New" panose="02070309020205020404" pitchFamily="49" charset="0"/>
                  <a:cs typeface="Courier New" panose="02070309020205020404" pitchFamily="49" charset="0"/>
                </a:rPr>
                <a:t>Lack of annotation</a:t>
              </a:r>
            </a:p>
            <a:p>
              <a:r>
                <a:rPr lang="en-US" sz="2400" dirty="0" smtClean="0">
                  <a:solidFill>
                    <a:srgbClr val="222222"/>
                  </a:solidFill>
                  <a:latin typeface="Courier New" panose="02070309020205020404" pitchFamily="49" charset="0"/>
                  <a:cs typeface="Courier New" panose="02070309020205020404" pitchFamily="49" charset="0"/>
                </a:rPr>
                <a:t>Poor naming conventions</a:t>
              </a:r>
            </a:p>
            <a:p>
              <a:r>
                <a:rPr lang="en-US" sz="2400" dirty="0" smtClean="0">
                  <a:solidFill>
                    <a:srgbClr val="222222"/>
                  </a:solidFill>
                  <a:latin typeface="Courier New" panose="02070309020205020404" pitchFamily="49" charset="0"/>
                  <a:cs typeface="Courier New" panose="02070309020205020404" pitchFamily="49" charset="0"/>
                </a:rPr>
                <a:t>Poor readability</a:t>
              </a:r>
            </a:p>
            <a:p>
              <a:r>
                <a:rPr lang="en-US" sz="2400" dirty="0" smtClean="0">
                  <a:solidFill>
                    <a:srgbClr val="222222"/>
                  </a:solidFill>
                  <a:latin typeface="Courier New" panose="02070309020205020404" pitchFamily="49" charset="0"/>
                  <a:cs typeface="Courier New" panose="02070309020205020404" pitchFamily="49" charset="0"/>
                </a:rPr>
                <a:t>Spacing absent</a:t>
              </a:r>
              <a:endParaRPr lang="en-GB" sz="2400" dirty="0" smtClean="0">
                <a:solidFill>
                  <a:srgbClr val="222222"/>
                </a:solidFill>
                <a:latin typeface="Courier New" panose="02070309020205020404" pitchFamily="49" charset="0"/>
                <a:cs typeface="Courier New" panose="02070309020205020404" pitchFamily="49" charset="0"/>
              </a:endParaRPr>
            </a:p>
          </p:txBody>
        </p:sp>
      </p:grpSp>
      <p:grpSp>
        <p:nvGrpSpPr>
          <p:cNvPr id="11" name="Group 10"/>
          <p:cNvGrpSpPr/>
          <p:nvPr/>
        </p:nvGrpSpPr>
        <p:grpSpPr>
          <a:xfrm>
            <a:off x="7284868" y="4633574"/>
            <a:ext cx="4698888" cy="1508233"/>
            <a:chOff x="353999" y="4640198"/>
            <a:chExt cx="4698888" cy="1508233"/>
          </a:xfrm>
        </p:grpSpPr>
        <p:cxnSp>
          <p:nvCxnSpPr>
            <p:cNvPr id="12" name="Straight Arrow Connector 11"/>
            <p:cNvCxnSpPr/>
            <p:nvPr/>
          </p:nvCxnSpPr>
          <p:spPr>
            <a:xfrm flipV="1">
              <a:off x="2703443" y="4640198"/>
              <a:ext cx="0" cy="677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53999" y="5317434"/>
              <a:ext cx="4698888" cy="830997"/>
            </a:xfrm>
            <a:prstGeom prst="rect">
              <a:avLst/>
            </a:prstGeom>
          </p:spPr>
          <p:txBody>
            <a:bodyPr wrap="square">
              <a:spAutoFit/>
            </a:bodyPr>
            <a:lstStyle/>
            <a:p>
              <a:r>
                <a:rPr lang="en-US" sz="2400" dirty="0" smtClean="0">
                  <a:solidFill>
                    <a:srgbClr val="222222"/>
                  </a:solidFill>
                  <a:latin typeface="Courier New" panose="02070309020205020404" pitchFamily="49" charset="0"/>
                  <a:cs typeface="Courier New" panose="02070309020205020404" pitchFamily="49" charset="0"/>
                </a:rPr>
                <a:t>Cluttered environment</a:t>
              </a:r>
            </a:p>
            <a:p>
              <a:r>
                <a:rPr lang="en-GB" sz="2400" dirty="0" smtClean="0">
                  <a:solidFill>
                    <a:srgbClr val="222222"/>
                  </a:solidFill>
                  <a:latin typeface="Courier New" panose="02070309020205020404" pitchFamily="49" charset="0"/>
                  <a:cs typeface="Courier New" panose="02070309020205020404" pitchFamily="49" charset="0"/>
                </a:rPr>
                <a:t>Intermediate objects</a:t>
              </a:r>
            </a:p>
          </p:txBody>
        </p:sp>
      </p:grpSp>
      <p:sp>
        <p:nvSpPr>
          <p:cNvPr id="14" name="Rectangle 13"/>
          <p:cNvSpPr/>
          <p:nvPr/>
        </p:nvSpPr>
        <p:spPr>
          <a:xfrm>
            <a:off x="4353274" y="443483"/>
            <a:ext cx="7035162" cy="461665"/>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Open the script 01_bad_habits.R</a:t>
            </a:r>
          </a:p>
        </p:txBody>
      </p:sp>
    </p:spTree>
    <p:extLst>
      <p:ext uri="{BB962C8B-B14F-4D97-AF65-F5344CB8AC3E}">
        <p14:creationId xmlns:p14="http://schemas.microsoft.com/office/powerpoint/2010/main" val="227404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Is too much choice good or bad?</a:t>
            </a:r>
          </a:p>
        </p:txBody>
      </p:sp>
      <p:pic>
        <p:nvPicPr>
          <p:cNvPr id="3" name="Picture 2"/>
          <p:cNvPicPr>
            <a:picLocks noChangeAspect="1"/>
          </p:cNvPicPr>
          <p:nvPr/>
        </p:nvPicPr>
        <p:blipFill>
          <a:blip r:embed="rId3"/>
          <a:stretch>
            <a:fillRect/>
          </a:stretch>
        </p:blipFill>
        <p:spPr>
          <a:xfrm>
            <a:off x="1550504" y="890587"/>
            <a:ext cx="7917346" cy="5960375"/>
          </a:xfrm>
          <a:prstGeom prst="rect">
            <a:avLst/>
          </a:prstGeom>
        </p:spPr>
      </p:pic>
    </p:spTree>
    <p:extLst>
      <p:ext uri="{BB962C8B-B14F-4D97-AF65-F5344CB8AC3E}">
        <p14:creationId xmlns:p14="http://schemas.microsoft.com/office/powerpoint/2010/main" val="416226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796464" cy="769441"/>
          </a:xfrm>
          <a:prstGeom prst="rect">
            <a:avLst/>
          </a:prstGeom>
          <a:noFill/>
        </p:spPr>
        <p:txBody>
          <a:bodyPr wrap="square" rtlCol="0">
            <a:spAutoFit/>
          </a:bodyPr>
          <a:lstStyle/>
          <a:p>
            <a:r>
              <a:rPr lang="en-GB" sz="4400" b="1" dirty="0" smtClean="0">
                <a:latin typeface="Garamond" panose="02020404030301010803" pitchFamily="18" charset="0"/>
              </a:rPr>
              <a:t>Inconsistent function names, inconsistent syntax</a:t>
            </a:r>
          </a:p>
        </p:txBody>
      </p:sp>
      <p:sp>
        <p:nvSpPr>
          <p:cNvPr id="4" name="Rectangle 3"/>
          <p:cNvSpPr/>
          <p:nvPr/>
        </p:nvSpPr>
        <p:spPr>
          <a:xfrm>
            <a:off x="656648" y="1334876"/>
            <a:ext cx="11344852" cy="4893647"/>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R is a very versatile language</a:t>
            </a:r>
          </a:p>
          <a:p>
            <a:pPr marL="800100" lvl="1"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Sometimes it can be too versatile</a:t>
            </a:r>
          </a:p>
          <a:p>
            <a:pPr marL="800100" lvl="1"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Do you want to use……</a:t>
            </a:r>
          </a:p>
          <a:p>
            <a:r>
              <a:rPr lang="en-GB" sz="2400" dirty="0" smtClean="0">
                <a:solidFill>
                  <a:srgbClr val="222222"/>
                </a:solidFill>
                <a:latin typeface="Courier New" panose="02070309020205020404" pitchFamily="49" charset="0"/>
                <a:cs typeface="Courier New" panose="02070309020205020404" pitchFamily="49" charset="0"/>
              </a:rPr>
              <a:t>				Names </a:t>
            </a:r>
            <a:r>
              <a:rPr lang="en-GB" sz="2400" dirty="0">
                <a:solidFill>
                  <a:srgbClr val="222222"/>
                </a:solidFill>
                <a:latin typeface="Courier New" panose="02070309020205020404" pitchFamily="49" charset="0"/>
                <a:cs typeface="Courier New" panose="02070309020205020404" pitchFamily="49" charset="0"/>
              </a:rPr>
              <a:t>or </a:t>
            </a:r>
            <a:r>
              <a:rPr lang="en-GB" sz="2400" dirty="0" err="1">
                <a:solidFill>
                  <a:srgbClr val="222222"/>
                </a:solidFill>
                <a:latin typeface="Courier New" panose="02070309020205020404" pitchFamily="49" charset="0"/>
                <a:cs typeface="Courier New" panose="02070309020205020404" pitchFamily="49" charset="0"/>
              </a:rPr>
              <a:t>colnames</a:t>
            </a:r>
            <a:endParaRPr lang="en-GB" sz="2400" dirty="0">
              <a:solidFill>
                <a:srgbClr val="222222"/>
              </a:solidFill>
              <a:latin typeface="Courier New" panose="02070309020205020404" pitchFamily="49" charset="0"/>
              <a:cs typeface="Courier New" panose="02070309020205020404" pitchFamily="49" charset="0"/>
            </a:endParaRPr>
          </a:p>
          <a:p>
            <a:r>
              <a:rPr lang="en-GB" sz="2400" dirty="0" smtClean="0">
                <a:solidFill>
                  <a:srgbClr val="222222"/>
                </a:solidFill>
                <a:latin typeface="Courier New" panose="02070309020205020404" pitchFamily="49" charset="0"/>
                <a:cs typeface="Courier New" panose="02070309020205020404" pitchFamily="49" charset="0"/>
              </a:rPr>
              <a:t>				</a:t>
            </a:r>
            <a:r>
              <a:rPr lang="en-GB" sz="2400" dirty="0" err="1" smtClean="0">
                <a:solidFill>
                  <a:srgbClr val="222222"/>
                </a:solidFill>
                <a:latin typeface="Courier New" panose="02070309020205020404" pitchFamily="49" charset="0"/>
                <a:cs typeface="Courier New" panose="02070309020205020404" pitchFamily="49" charset="0"/>
              </a:rPr>
              <a:t>row.names</a:t>
            </a:r>
            <a:r>
              <a:rPr lang="en-GB" sz="2400" dirty="0" smtClean="0">
                <a:solidFill>
                  <a:srgbClr val="222222"/>
                </a:solidFill>
                <a:latin typeface="Courier New" panose="02070309020205020404" pitchFamily="49" charset="0"/>
                <a:cs typeface="Courier New" panose="02070309020205020404" pitchFamily="49" charset="0"/>
              </a:rPr>
              <a:t> </a:t>
            </a:r>
            <a:r>
              <a:rPr lang="en-GB" sz="2400" dirty="0">
                <a:solidFill>
                  <a:srgbClr val="222222"/>
                </a:solidFill>
                <a:latin typeface="Courier New" panose="02070309020205020404" pitchFamily="49" charset="0"/>
                <a:cs typeface="Courier New" panose="02070309020205020404" pitchFamily="49" charset="0"/>
              </a:rPr>
              <a:t>or </a:t>
            </a:r>
            <a:r>
              <a:rPr lang="en-GB" sz="2400" dirty="0" err="1">
                <a:solidFill>
                  <a:srgbClr val="222222"/>
                </a:solidFill>
                <a:latin typeface="Courier New" panose="02070309020205020404" pitchFamily="49" charset="0"/>
                <a:cs typeface="Courier New" panose="02070309020205020404" pitchFamily="49" charset="0"/>
              </a:rPr>
              <a:t>rownames</a:t>
            </a:r>
            <a:endParaRPr lang="en-GB" sz="2400" dirty="0">
              <a:solidFill>
                <a:srgbClr val="222222"/>
              </a:solidFill>
              <a:latin typeface="Courier New" panose="02070309020205020404" pitchFamily="49" charset="0"/>
              <a:cs typeface="Courier New" panose="02070309020205020404" pitchFamily="49" charset="0"/>
            </a:endParaRPr>
          </a:p>
          <a:p>
            <a:r>
              <a:rPr lang="en-GB" sz="2400" dirty="0" smtClean="0">
                <a:solidFill>
                  <a:srgbClr val="222222"/>
                </a:solidFill>
                <a:latin typeface="Courier New" panose="02070309020205020404" pitchFamily="49" charset="0"/>
                <a:cs typeface="Courier New" panose="02070309020205020404" pitchFamily="49" charset="0"/>
              </a:rPr>
              <a:t>				</a:t>
            </a:r>
            <a:r>
              <a:rPr lang="en-GB" sz="2400" dirty="0" err="1" smtClean="0">
                <a:solidFill>
                  <a:srgbClr val="222222"/>
                </a:solidFill>
                <a:latin typeface="Courier New" panose="02070309020205020404" pitchFamily="49" charset="0"/>
                <a:cs typeface="Courier New" panose="02070309020205020404" pitchFamily="49" charset="0"/>
              </a:rPr>
              <a:t>rowSums</a:t>
            </a:r>
            <a:r>
              <a:rPr lang="en-GB" sz="2400" dirty="0" smtClean="0">
                <a:solidFill>
                  <a:srgbClr val="222222"/>
                </a:solidFill>
                <a:latin typeface="Courier New" panose="02070309020205020404" pitchFamily="49" charset="0"/>
                <a:cs typeface="Courier New" panose="02070309020205020404" pitchFamily="49" charset="0"/>
              </a:rPr>
              <a:t> </a:t>
            </a:r>
            <a:r>
              <a:rPr lang="en-GB" sz="2400" dirty="0">
                <a:solidFill>
                  <a:srgbClr val="222222"/>
                </a:solidFill>
                <a:latin typeface="Courier New" panose="02070309020205020404" pitchFamily="49" charset="0"/>
                <a:cs typeface="Courier New" panose="02070309020205020404" pitchFamily="49" charset="0"/>
              </a:rPr>
              <a:t>or </a:t>
            </a:r>
            <a:r>
              <a:rPr lang="en-GB" sz="2400" dirty="0" err="1">
                <a:solidFill>
                  <a:srgbClr val="222222"/>
                </a:solidFill>
                <a:latin typeface="Courier New" panose="02070309020205020404" pitchFamily="49" charset="0"/>
                <a:cs typeface="Courier New" panose="02070309020205020404" pitchFamily="49" charset="0"/>
              </a:rPr>
              <a:t>rowsum</a:t>
            </a:r>
            <a:endParaRPr lang="en-GB" sz="2400" dirty="0">
              <a:solidFill>
                <a:srgbClr val="222222"/>
              </a:solidFill>
              <a:latin typeface="Courier New" panose="02070309020205020404" pitchFamily="49" charset="0"/>
              <a:cs typeface="Courier New" panose="02070309020205020404" pitchFamily="49" charset="0"/>
            </a:endParaRPr>
          </a:p>
          <a:p>
            <a:r>
              <a:rPr lang="en-GB" sz="2400" dirty="0" smtClean="0">
                <a:solidFill>
                  <a:srgbClr val="222222"/>
                </a:solidFill>
                <a:latin typeface="Courier New" panose="02070309020205020404" pitchFamily="49" charset="0"/>
                <a:cs typeface="Courier New" panose="02070309020205020404" pitchFamily="49" charset="0"/>
              </a:rPr>
              <a:t>				</a:t>
            </a:r>
            <a:r>
              <a:rPr lang="en-GB" sz="2400" dirty="0" err="1" smtClean="0">
                <a:solidFill>
                  <a:srgbClr val="222222"/>
                </a:solidFill>
                <a:latin typeface="Courier New" panose="02070309020205020404" pitchFamily="49" charset="0"/>
                <a:cs typeface="Courier New" panose="02070309020205020404" pitchFamily="49" charset="0"/>
              </a:rPr>
              <a:t>Sys.time</a:t>
            </a:r>
            <a:r>
              <a:rPr lang="en-GB" sz="2400" dirty="0">
                <a:solidFill>
                  <a:srgbClr val="222222"/>
                </a:solidFill>
                <a:latin typeface="Courier New" panose="02070309020205020404" pitchFamily="49" charset="0"/>
                <a:cs typeface="Courier New" panose="02070309020205020404" pitchFamily="49" charset="0"/>
              </a:rPr>
              <a:t>, </a:t>
            </a:r>
            <a:r>
              <a:rPr lang="en-GB" sz="2400" dirty="0" err="1" smtClean="0">
                <a:solidFill>
                  <a:srgbClr val="222222"/>
                </a:solidFill>
                <a:latin typeface="Courier New" panose="02070309020205020404" pitchFamily="49" charset="0"/>
                <a:cs typeface="Courier New" panose="02070309020205020404" pitchFamily="49" charset="0"/>
              </a:rPr>
              <a:t>system.time</a:t>
            </a:r>
            <a:endParaRPr lang="en-GB" sz="2400" dirty="0" smtClean="0">
              <a:solidFill>
                <a:srgbClr val="222222"/>
              </a:solidFill>
              <a:latin typeface="Courier New" panose="02070309020205020404" pitchFamily="49" charset="0"/>
              <a:cs typeface="Courier New" panose="02070309020205020404" pitchFamily="49" charset="0"/>
            </a:endParaRPr>
          </a:p>
          <a:p>
            <a:endParaRPr lang="en-GB" sz="2400" dirty="0">
              <a:solidFill>
                <a:srgbClr val="222222"/>
              </a:solidFill>
              <a:latin typeface="Courier New" panose="02070309020205020404" pitchFamily="49" charset="0"/>
              <a:cs typeface="Courier New" panose="02070309020205020404" pitchFamily="49" charset="0"/>
            </a:endParaRPr>
          </a:p>
          <a:p>
            <a:pPr marL="800100" lvl="1"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Is it written as……</a:t>
            </a:r>
          </a:p>
          <a:p>
            <a:pPr lvl="8"/>
            <a:r>
              <a:rPr lang="en-GB" sz="2400" dirty="0" err="1" smtClean="0">
                <a:solidFill>
                  <a:srgbClr val="222222"/>
                </a:solidFill>
                <a:latin typeface="Courier New" panose="02070309020205020404" pitchFamily="49" charset="0"/>
                <a:cs typeface="Courier New" panose="02070309020205020404" pitchFamily="49" charset="0"/>
              </a:rPr>
              <a:t>newobject</a:t>
            </a:r>
            <a:r>
              <a:rPr lang="en-GB" sz="2400" dirty="0" smtClean="0">
                <a:solidFill>
                  <a:srgbClr val="222222"/>
                </a:solidFill>
                <a:latin typeface="Courier New" panose="02070309020205020404" pitchFamily="49" charset="0"/>
                <a:cs typeface="Courier New" panose="02070309020205020404" pitchFamily="49" charset="0"/>
              </a:rPr>
              <a:t> or </a:t>
            </a:r>
            <a:r>
              <a:rPr lang="en-GB" sz="2400" dirty="0" err="1" smtClean="0">
                <a:solidFill>
                  <a:srgbClr val="222222"/>
                </a:solidFill>
                <a:latin typeface="Courier New" panose="02070309020205020404" pitchFamily="49" charset="0"/>
                <a:cs typeface="Courier New" panose="02070309020205020404" pitchFamily="49" charset="0"/>
              </a:rPr>
              <a:t>new.Object</a:t>
            </a:r>
            <a:endParaRPr lang="en-GB" sz="2400" dirty="0" smtClean="0">
              <a:solidFill>
                <a:srgbClr val="222222"/>
              </a:solidFill>
              <a:latin typeface="Courier New" panose="02070309020205020404" pitchFamily="49" charset="0"/>
              <a:cs typeface="Courier New" panose="02070309020205020404" pitchFamily="49" charset="0"/>
            </a:endParaRPr>
          </a:p>
          <a:p>
            <a:pPr lvl="8"/>
            <a:r>
              <a:rPr lang="en-GB" sz="2400" dirty="0" smtClean="0">
                <a:solidFill>
                  <a:srgbClr val="222222"/>
                </a:solidFill>
                <a:latin typeface="Courier New" panose="02070309020205020404" pitchFamily="49" charset="0"/>
                <a:cs typeface="Courier New" panose="02070309020205020404" pitchFamily="49" charset="0"/>
              </a:rPr>
              <a:t>x = 5 or x &lt;- 5</a:t>
            </a:r>
          </a:p>
          <a:p>
            <a:pPr lvl="8"/>
            <a:r>
              <a:rPr lang="en-US" sz="2400" dirty="0" smtClean="0">
                <a:solidFill>
                  <a:srgbClr val="222222"/>
                </a:solidFill>
                <a:latin typeface="Courier New" panose="02070309020205020404" pitchFamily="49" charset="0"/>
                <a:cs typeface="Courier New" panose="02070309020205020404" pitchFamily="49" charset="0"/>
              </a:rPr>
              <a:t>mapping=</a:t>
            </a:r>
            <a:r>
              <a:rPr lang="en-US" sz="2400" dirty="0" err="1" smtClean="0">
                <a:solidFill>
                  <a:srgbClr val="222222"/>
                </a:solidFill>
                <a:latin typeface="Courier New" panose="02070309020205020404" pitchFamily="49" charset="0"/>
                <a:cs typeface="Courier New" panose="02070309020205020404" pitchFamily="49" charset="0"/>
              </a:rPr>
              <a:t>aes</a:t>
            </a:r>
            <a:r>
              <a:rPr lang="en-US" sz="2400" dirty="0" smtClean="0">
                <a:solidFill>
                  <a:srgbClr val="222222"/>
                </a:solidFill>
                <a:latin typeface="Courier New" panose="02070309020205020404" pitchFamily="49" charset="0"/>
                <a:cs typeface="Courier New" panose="02070309020205020404" pitchFamily="49" charset="0"/>
              </a:rPr>
              <a:t>(</a:t>
            </a:r>
            <a:r>
              <a:rPr lang="en-US" sz="2400" dirty="0" err="1" smtClean="0">
                <a:solidFill>
                  <a:srgbClr val="222222"/>
                </a:solidFill>
                <a:latin typeface="Courier New" panose="02070309020205020404" pitchFamily="49" charset="0"/>
                <a:cs typeface="Courier New" panose="02070309020205020404" pitchFamily="49" charset="0"/>
              </a:rPr>
              <a:t>x,y</a:t>
            </a:r>
            <a:r>
              <a:rPr lang="en-US" sz="2400" dirty="0" smtClean="0">
                <a:solidFill>
                  <a:srgbClr val="222222"/>
                </a:solidFill>
                <a:latin typeface="Courier New" panose="02070309020205020404" pitchFamily="49" charset="0"/>
                <a:cs typeface="Courier New" panose="02070309020205020404" pitchFamily="49" charset="0"/>
              </a:rPr>
              <a:t>) or mapping = </a:t>
            </a:r>
            <a:r>
              <a:rPr lang="en-US" sz="2400" dirty="0" err="1" smtClean="0">
                <a:solidFill>
                  <a:srgbClr val="222222"/>
                </a:solidFill>
                <a:latin typeface="Courier New" panose="02070309020205020404" pitchFamily="49" charset="0"/>
                <a:cs typeface="Courier New" panose="02070309020205020404" pitchFamily="49" charset="0"/>
              </a:rPr>
              <a:t>aes</a:t>
            </a:r>
            <a:r>
              <a:rPr lang="en-US" sz="2400" dirty="0" smtClean="0">
                <a:solidFill>
                  <a:srgbClr val="222222"/>
                </a:solidFill>
                <a:latin typeface="Courier New" panose="02070309020205020404" pitchFamily="49" charset="0"/>
                <a:cs typeface="Courier New" panose="02070309020205020404" pitchFamily="49" charset="0"/>
              </a:rPr>
              <a:t>(x, y)</a:t>
            </a:r>
            <a:endParaRPr lang="en-GB" sz="2400" dirty="0" smtClean="0">
              <a:solidFill>
                <a:srgbClr val="222222"/>
              </a:solidFill>
              <a:latin typeface="Courier New" panose="02070309020205020404" pitchFamily="49" charset="0"/>
              <a:cs typeface="Courier New" panose="02070309020205020404" pitchFamily="49" charset="0"/>
            </a:endParaRPr>
          </a:p>
          <a:p>
            <a:pPr lvl="8"/>
            <a:endParaRPr lang="en-GB" sz="2400" dirty="0" smtClean="0">
              <a:solidFill>
                <a:srgbClr val="22222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55295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Writing clearer code</a:t>
            </a:r>
          </a:p>
        </p:txBody>
      </p:sp>
      <p:sp>
        <p:nvSpPr>
          <p:cNvPr id="7" name="Rectangle 6"/>
          <p:cNvSpPr/>
          <p:nvPr/>
        </p:nvSpPr>
        <p:spPr>
          <a:xfrm>
            <a:off x="447196" y="5943723"/>
            <a:ext cx="11582244" cy="461665"/>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Open the script 02_good_habits.R</a:t>
            </a:r>
          </a:p>
        </p:txBody>
      </p:sp>
      <p:sp>
        <p:nvSpPr>
          <p:cNvPr id="10" name="Rectangle 9"/>
          <p:cNvSpPr/>
          <p:nvPr/>
        </p:nvSpPr>
        <p:spPr>
          <a:xfrm>
            <a:off x="656648" y="1131676"/>
            <a:ext cx="11344852" cy="4524315"/>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Annotation</a:t>
            </a:r>
          </a:p>
          <a:p>
            <a:pPr marL="342900" indent="-342900">
              <a:buFontTx/>
              <a:buChar char="-"/>
            </a:pPr>
            <a:endParaRPr lang="en-GB" sz="2400" dirty="0" smtClean="0">
              <a:solidFill>
                <a:srgbClr val="222222"/>
              </a:solidFill>
              <a:latin typeface="Courier New" panose="02070309020205020404" pitchFamily="49" charset="0"/>
              <a:cs typeface="Courier New" panose="02070309020205020404" pitchFamily="49" charset="0"/>
            </a:endParaRP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Object names</a:t>
            </a:r>
          </a:p>
          <a:p>
            <a:pPr marL="800100" lvl="1" indent="-342900">
              <a:buFontTx/>
              <a:buChar char="-"/>
            </a:pPr>
            <a:r>
              <a:rPr lang="en-US" sz="2400" dirty="0" smtClean="0">
                <a:solidFill>
                  <a:srgbClr val="222222"/>
                </a:solidFill>
                <a:latin typeface="Courier New" panose="02070309020205020404" pitchFamily="49" charset="0"/>
                <a:cs typeface="Courier New" panose="02070309020205020404" pitchFamily="49" charset="0"/>
              </a:rPr>
              <a:t>should </a:t>
            </a:r>
            <a:r>
              <a:rPr lang="en-US" sz="2400" dirty="0">
                <a:solidFill>
                  <a:srgbClr val="222222"/>
                </a:solidFill>
                <a:latin typeface="Courier New" panose="02070309020205020404" pitchFamily="49" charset="0"/>
                <a:cs typeface="Courier New" panose="02070309020205020404" pitchFamily="49" charset="0"/>
              </a:rPr>
              <a:t>use only lowercase letters, numbers, and </a:t>
            </a:r>
            <a:r>
              <a:rPr lang="en-US" sz="2400" dirty="0" smtClean="0">
                <a:solidFill>
                  <a:srgbClr val="222222"/>
                </a:solidFill>
                <a:latin typeface="Courier New" panose="02070309020205020404" pitchFamily="49" charset="0"/>
                <a:cs typeface="Courier New" panose="02070309020205020404" pitchFamily="49" charset="0"/>
              </a:rPr>
              <a:t>“_”</a:t>
            </a:r>
          </a:p>
          <a:p>
            <a:pPr marL="800100" lvl="1" indent="-342900">
              <a:buFontTx/>
              <a:buChar char="-"/>
            </a:pPr>
            <a:endParaRPr lang="en-US" sz="2400" dirty="0">
              <a:solidFill>
                <a:srgbClr val="222222"/>
              </a:solidFill>
              <a:latin typeface="Courier New" panose="02070309020205020404" pitchFamily="49" charset="0"/>
              <a:cs typeface="Courier New" panose="02070309020205020404" pitchFamily="49" charset="0"/>
            </a:endParaRPr>
          </a:p>
          <a:p>
            <a:pPr marL="342900" indent="-342900">
              <a:buFontTx/>
              <a:buChar char="-"/>
            </a:pPr>
            <a:r>
              <a:rPr lang="en-US" sz="2400" dirty="0" smtClean="0">
                <a:solidFill>
                  <a:srgbClr val="222222"/>
                </a:solidFill>
                <a:latin typeface="Courier New" panose="02070309020205020404" pitchFamily="49" charset="0"/>
                <a:cs typeface="Courier New" panose="02070309020205020404" pitchFamily="49" charset="0"/>
              </a:rPr>
              <a:t>Spacing</a:t>
            </a:r>
          </a:p>
          <a:p>
            <a:pPr marL="800100" lvl="1" indent="-342900">
              <a:buFontTx/>
              <a:buChar char="-"/>
            </a:pPr>
            <a:r>
              <a:rPr lang="en-US" sz="2400" dirty="0">
                <a:solidFill>
                  <a:srgbClr val="222222"/>
                </a:solidFill>
                <a:latin typeface="Courier New" panose="02070309020205020404" pitchFamily="49" charset="0"/>
                <a:cs typeface="Courier New" panose="02070309020205020404" pitchFamily="49" charset="0"/>
              </a:rPr>
              <a:t>Put a space before and after </a:t>
            </a:r>
            <a:r>
              <a:rPr lang="en-US" sz="2400" dirty="0" smtClean="0">
                <a:solidFill>
                  <a:srgbClr val="222222"/>
                </a:solidFill>
                <a:latin typeface="Courier New" panose="02070309020205020404" pitchFamily="49" charset="0"/>
                <a:cs typeface="Courier New" panose="02070309020205020404" pitchFamily="49" charset="0"/>
              </a:rPr>
              <a:t>=</a:t>
            </a:r>
          </a:p>
          <a:p>
            <a:pPr marL="800100" lvl="1" indent="-342900">
              <a:buFontTx/>
              <a:buChar char="-"/>
            </a:pPr>
            <a:r>
              <a:rPr lang="en-US" sz="2400" dirty="0" smtClean="0">
                <a:solidFill>
                  <a:srgbClr val="222222"/>
                </a:solidFill>
                <a:latin typeface="Courier New" panose="02070309020205020404" pitchFamily="49" charset="0"/>
                <a:cs typeface="Courier New" panose="02070309020205020404" pitchFamily="49" charset="0"/>
              </a:rPr>
              <a:t>Put a space after a ,</a:t>
            </a:r>
          </a:p>
          <a:p>
            <a:pPr marL="800100" lvl="1" indent="-342900">
              <a:buFontTx/>
              <a:buChar char="-"/>
            </a:pPr>
            <a:r>
              <a:rPr lang="en-US" sz="2400" dirty="0" smtClean="0">
                <a:solidFill>
                  <a:srgbClr val="222222"/>
                </a:solidFill>
                <a:latin typeface="Courier New" panose="02070309020205020404" pitchFamily="49" charset="0"/>
                <a:cs typeface="Courier New" panose="02070309020205020404" pitchFamily="49" charset="0"/>
              </a:rPr>
              <a:t>Operators should </a:t>
            </a:r>
            <a:r>
              <a:rPr lang="en-US" sz="2400" dirty="0">
                <a:solidFill>
                  <a:srgbClr val="222222"/>
                </a:solidFill>
                <a:latin typeface="Courier New" panose="02070309020205020404" pitchFamily="49" charset="0"/>
                <a:cs typeface="Courier New" panose="02070309020205020404" pitchFamily="49" charset="0"/>
              </a:rPr>
              <a:t>be surrounded by </a:t>
            </a:r>
            <a:r>
              <a:rPr lang="en-US" sz="2400" dirty="0" smtClean="0">
                <a:solidFill>
                  <a:srgbClr val="222222"/>
                </a:solidFill>
                <a:latin typeface="Courier New" panose="02070309020205020404" pitchFamily="49" charset="0"/>
                <a:cs typeface="Courier New" panose="02070309020205020404" pitchFamily="49" charset="0"/>
              </a:rPr>
              <a:t>spaces e.g. ==, &lt;-, +</a:t>
            </a:r>
          </a:p>
          <a:p>
            <a:pPr marL="800100" lvl="1" indent="-342900">
              <a:buFontTx/>
              <a:buChar char="-"/>
            </a:pPr>
            <a:endParaRPr lang="en-US" sz="2400" dirty="0">
              <a:solidFill>
                <a:srgbClr val="222222"/>
              </a:solidFill>
              <a:latin typeface="Courier New" panose="02070309020205020404" pitchFamily="49" charset="0"/>
              <a:cs typeface="Courier New" panose="02070309020205020404" pitchFamily="49" charset="0"/>
            </a:endParaRP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For a more complete list visit</a:t>
            </a:r>
          </a:p>
          <a:p>
            <a:pPr marL="800100" lvl="1" indent="-342900">
              <a:buFontTx/>
              <a:buChar char="-"/>
            </a:pPr>
            <a:r>
              <a:rPr lang="en-GB" sz="2400" dirty="0">
                <a:solidFill>
                  <a:srgbClr val="222222"/>
                </a:solidFill>
                <a:latin typeface="Courier New" panose="02070309020205020404" pitchFamily="49" charset="0"/>
                <a:cs typeface="Courier New" panose="02070309020205020404" pitchFamily="49" charset="0"/>
                <a:hlinkClick r:id="rId3"/>
              </a:rPr>
              <a:t>http://style.tidyverse.org/syntax.html</a:t>
            </a:r>
            <a:endParaRPr lang="en-GB" sz="2400" dirty="0" smtClean="0">
              <a:solidFill>
                <a:srgbClr val="22222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965422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C: Joined up thinking</a:t>
            </a:r>
          </a:p>
        </p:txBody>
      </p:sp>
      <p:sp>
        <p:nvSpPr>
          <p:cNvPr id="16" name="Rectangle 15"/>
          <p:cNvSpPr/>
          <p:nvPr/>
        </p:nvSpPr>
        <p:spPr>
          <a:xfrm>
            <a:off x="656648" y="1375516"/>
            <a:ext cx="11344852" cy="1938992"/>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The R scripts you generate should be human readable</a:t>
            </a:r>
          </a:p>
          <a:p>
            <a:pPr marL="1257300" lvl="2"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Annotate the code</a:t>
            </a:r>
          </a:p>
          <a:p>
            <a:pPr marL="1257300" lvl="2"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Break up the scripts into dedicated tasks</a:t>
            </a:r>
          </a:p>
          <a:p>
            <a:pPr marL="1257300" lvl="2"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Interlink with other within project scripts </a:t>
            </a:r>
          </a:p>
          <a:p>
            <a:pPr lvl="8"/>
            <a:endParaRPr lang="en-GB" sz="2400" dirty="0" smtClean="0">
              <a:solidFill>
                <a:srgbClr val="222222"/>
              </a:solidFill>
              <a:latin typeface="Courier New" panose="02070309020205020404" pitchFamily="49" charset="0"/>
              <a:cs typeface="Courier New" panose="02070309020205020404" pitchFamily="49"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b="5442"/>
          <a:stretch/>
        </p:blipFill>
        <p:spPr>
          <a:xfrm>
            <a:off x="972383" y="3196517"/>
            <a:ext cx="10713381" cy="3001084"/>
          </a:xfrm>
          <a:prstGeom prst="rect">
            <a:avLst/>
          </a:prstGeom>
        </p:spPr>
      </p:pic>
    </p:spTree>
    <p:extLst>
      <p:ext uri="{BB962C8B-B14F-4D97-AF65-F5344CB8AC3E}">
        <p14:creationId xmlns:p14="http://schemas.microsoft.com/office/powerpoint/2010/main" val="16889989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D: Setting up an R project</a:t>
            </a:r>
          </a:p>
        </p:txBody>
      </p:sp>
      <p:pic>
        <p:nvPicPr>
          <p:cNvPr id="5"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r="810" b="1010"/>
          <a:stretch/>
        </p:blipFill>
        <p:spPr>
          <a:xfrm>
            <a:off x="2536293" y="1315636"/>
            <a:ext cx="7343204" cy="5204434"/>
          </a:xfrm>
          <a:prstGeom prst="rect">
            <a:avLst/>
          </a:prstGeom>
        </p:spPr>
      </p:pic>
    </p:spTree>
    <p:extLst>
      <p:ext uri="{BB962C8B-B14F-4D97-AF65-F5344CB8AC3E}">
        <p14:creationId xmlns:p14="http://schemas.microsoft.com/office/powerpoint/2010/main" val="40919438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Other points to note</a:t>
            </a:r>
          </a:p>
        </p:txBody>
      </p:sp>
      <p:sp>
        <p:nvSpPr>
          <p:cNvPr id="3" name="Rectangle 2"/>
          <p:cNvSpPr/>
          <p:nvPr/>
        </p:nvSpPr>
        <p:spPr>
          <a:xfrm>
            <a:off x="5567496" y="1161513"/>
            <a:ext cx="6380664" cy="2677656"/>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You might consider your environment as “real”</a:t>
            </a:r>
          </a:p>
          <a:p>
            <a:pPr marL="342900" indent="-342900">
              <a:buFontTx/>
              <a:buChar char="-"/>
            </a:pPr>
            <a:endParaRPr lang="en-GB" sz="2400" dirty="0">
              <a:solidFill>
                <a:srgbClr val="222222"/>
              </a:solidFill>
              <a:latin typeface="Courier New" panose="02070309020205020404" pitchFamily="49" charset="0"/>
              <a:cs typeface="Courier New" panose="02070309020205020404" pitchFamily="49" charset="0"/>
            </a:endParaRP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If you continue to use R, it is better for you to consider your R scripts as “real”, as these should recreate the environment</a:t>
            </a:r>
          </a:p>
        </p:txBody>
      </p:sp>
      <p:pic>
        <p:nvPicPr>
          <p:cNvPr id="4" name="Picture 3" descr="~/R_Users_Workshop/Workshop_6/workshop_6_project - RStudio"/>
          <p:cNvPicPr>
            <a:picLocks noChangeAspect="1"/>
          </p:cNvPicPr>
          <p:nvPr/>
        </p:nvPicPr>
        <p:blipFill rotWithShape="1">
          <a:blip r:embed="rId3">
            <a:extLst>
              <a:ext uri="{28A0092B-C50C-407E-A947-70E740481C1C}">
                <a14:useLocalDpi xmlns:a14="http://schemas.microsoft.com/office/drawing/2010/main" val="0"/>
              </a:ext>
            </a:extLst>
          </a:blip>
          <a:srcRect l="31141" t="16401" r="30951" b="12818"/>
          <a:stretch/>
        </p:blipFill>
        <p:spPr>
          <a:xfrm>
            <a:off x="318051" y="1161513"/>
            <a:ext cx="5249445" cy="5351047"/>
          </a:xfrm>
          <a:prstGeom prst="rect">
            <a:avLst/>
          </a:prstGeom>
        </p:spPr>
      </p:pic>
      <p:sp>
        <p:nvSpPr>
          <p:cNvPr id="7" name="Rectangle 6"/>
          <p:cNvSpPr/>
          <p:nvPr/>
        </p:nvSpPr>
        <p:spPr>
          <a:xfrm>
            <a:off x="5567496" y="4942900"/>
            <a:ext cx="6836712" cy="1569660"/>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You may suffer short term pain</a:t>
            </a:r>
          </a:p>
          <a:p>
            <a:pPr marL="342900" indent="-342900">
              <a:buFontTx/>
              <a:buChar char="-"/>
            </a:pPr>
            <a:endParaRPr lang="en-GB" sz="2400" dirty="0">
              <a:solidFill>
                <a:srgbClr val="222222"/>
              </a:solidFill>
              <a:latin typeface="Courier New" panose="02070309020205020404" pitchFamily="49" charset="0"/>
              <a:cs typeface="Courier New" panose="02070309020205020404" pitchFamily="49" charset="0"/>
            </a:endParaRP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This will prevent long term agony</a:t>
            </a:r>
          </a:p>
          <a:p>
            <a:pPr marL="342900" indent="-342900">
              <a:buFontTx/>
              <a:buChar char="-"/>
            </a:pPr>
            <a:endParaRPr lang="en-GB" sz="2400" dirty="0">
              <a:solidFill>
                <a:srgbClr val="222222"/>
              </a:solidFill>
              <a:latin typeface="Courier New" panose="02070309020205020404" pitchFamily="49" charset="0"/>
              <a:cs typeface="Courier New" panose="02070309020205020404" pitchFamily="49" charset="0"/>
            </a:endParaRPr>
          </a:p>
        </p:txBody>
      </p:sp>
      <p:grpSp>
        <p:nvGrpSpPr>
          <p:cNvPr id="9" name="Group 8"/>
          <p:cNvGrpSpPr/>
          <p:nvPr/>
        </p:nvGrpSpPr>
        <p:grpSpPr>
          <a:xfrm>
            <a:off x="1249680" y="3169920"/>
            <a:ext cx="3942080" cy="669249"/>
            <a:chOff x="1249680" y="3169920"/>
            <a:chExt cx="3942080" cy="669249"/>
          </a:xfrm>
        </p:grpSpPr>
        <p:cxnSp>
          <p:nvCxnSpPr>
            <p:cNvPr id="6" name="Straight Arrow Connector 5"/>
            <p:cNvCxnSpPr/>
            <p:nvPr/>
          </p:nvCxnSpPr>
          <p:spPr>
            <a:xfrm flipH="1">
              <a:off x="4191000" y="3491950"/>
              <a:ext cx="100076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249680" y="3169920"/>
              <a:ext cx="2941320" cy="669249"/>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95891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766560" y="1375515"/>
            <a:ext cx="5234940" cy="4524315"/>
          </a:xfrm>
          <a:prstGeom prst="rect">
            <a:avLst/>
          </a:prstGeom>
        </p:spPr>
        <p:txBody>
          <a:bodyPr wrap="square">
            <a:spAutoFit/>
          </a:bodyPr>
          <a:lstStyle/>
          <a:p>
            <a:endParaRPr lang="en-GB" sz="2400" b="1" dirty="0" smtClean="0">
              <a:solidFill>
                <a:srgbClr val="222222"/>
              </a:solidFill>
              <a:latin typeface="Courier New" panose="02070309020205020404" pitchFamily="49" charset="0"/>
              <a:cs typeface="Courier New" panose="02070309020205020404" pitchFamily="49" charset="0"/>
            </a:endParaRPr>
          </a:p>
          <a:p>
            <a:endParaRPr lang="en-GB" sz="2400" b="1" dirty="0">
              <a:solidFill>
                <a:srgbClr val="222222"/>
              </a:solidFill>
              <a:latin typeface="Courier New" panose="02070309020205020404" pitchFamily="49" charset="0"/>
              <a:cs typeface="Courier New" panose="02070309020205020404" pitchFamily="49" charset="0"/>
            </a:endParaRPr>
          </a:p>
          <a:p>
            <a:r>
              <a:rPr lang="en-GB" sz="2400" b="1" dirty="0" smtClean="0">
                <a:solidFill>
                  <a:srgbClr val="222222"/>
                </a:solidFill>
                <a:latin typeface="Courier New" panose="02070309020205020404" pitchFamily="49" charset="0"/>
                <a:cs typeface="Courier New" panose="02070309020205020404" pitchFamily="49" charset="0"/>
              </a:rPr>
              <a:t>Donny Don’t:</a:t>
            </a: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 Start your script with </a:t>
            </a:r>
            <a:r>
              <a:rPr lang="en-GB" sz="2400" dirty="0" err="1" smtClean="0">
                <a:solidFill>
                  <a:srgbClr val="222222"/>
                </a:solidFill>
                <a:latin typeface="Courier New" panose="02070309020205020404" pitchFamily="49" charset="0"/>
                <a:cs typeface="Courier New" panose="02070309020205020404" pitchFamily="49" charset="0"/>
              </a:rPr>
              <a:t>setwd</a:t>
            </a:r>
            <a:r>
              <a:rPr lang="en-GB" sz="2400" dirty="0" smtClean="0">
                <a:solidFill>
                  <a:srgbClr val="222222"/>
                </a:solidFill>
                <a:latin typeface="Courier New" panose="02070309020205020404" pitchFamily="49" charset="0"/>
                <a:cs typeface="Courier New" panose="02070309020205020404" pitchFamily="49" charset="0"/>
              </a:rPr>
              <a:t>()</a:t>
            </a:r>
          </a:p>
          <a:p>
            <a:pPr marL="342900" indent="-342900">
              <a:buFontTx/>
              <a:buChar char="-"/>
            </a:pPr>
            <a:endParaRPr lang="en-GB" sz="2400" dirty="0" smtClean="0">
              <a:solidFill>
                <a:srgbClr val="222222"/>
              </a:solidFill>
              <a:latin typeface="Courier New" panose="02070309020205020404" pitchFamily="49" charset="0"/>
              <a:cs typeface="Courier New" panose="02070309020205020404" pitchFamily="49" charset="0"/>
            </a:endParaRPr>
          </a:p>
          <a:p>
            <a:pPr marL="342900" indent="-342900">
              <a:buFontTx/>
              <a:buChar char="-"/>
            </a:pPr>
            <a:endParaRPr lang="en-GB" sz="2400" dirty="0" smtClean="0">
              <a:solidFill>
                <a:srgbClr val="222222"/>
              </a:solidFill>
              <a:latin typeface="Courier New" panose="02070309020205020404" pitchFamily="49" charset="0"/>
              <a:cs typeface="Courier New" panose="02070309020205020404" pitchFamily="49" charset="0"/>
            </a:endParaRPr>
          </a:p>
          <a:p>
            <a:endParaRPr lang="en-GB" sz="2400" b="1" dirty="0" smtClean="0">
              <a:solidFill>
                <a:srgbClr val="222222"/>
              </a:solidFill>
              <a:latin typeface="Courier New" panose="02070309020205020404" pitchFamily="49" charset="0"/>
              <a:cs typeface="Courier New" panose="02070309020205020404" pitchFamily="49" charset="0"/>
            </a:endParaRPr>
          </a:p>
          <a:p>
            <a:r>
              <a:rPr lang="en-GB" sz="2400" b="1" dirty="0" smtClean="0">
                <a:solidFill>
                  <a:srgbClr val="222222"/>
                </a:solidFill>
                <a:latin typeface="Courier New" panose="02070309020205020404" pitchFamily="49" charset="0"/>
                <a:cs typeface="Courier New" panose="02070309020205020404" pitchFamily="49" charset="0"/>
              </a:rPr>
              <a:t>Donny </a:t>
            </a:r>
            <a:r>
              <a:rPr lang="en-GB" sz="2400" b="1" dirty="0">
                <a:solidFill>
                  <a:srgbClr val="222222"/>
                </a:solidFill>
                <a:latin typeface="Courier New" panose="02070309020205020404" pitchFamily="49" charset="0"/>
                <a:cs typeface="Courier New" panose="02070309020205020404" pitchFamily="49" charset="0"/>
              </a:rPr>
              <a:t>Don’t:</a:t>
            </a:r>
          </a:p>
          <a:p>
            <a:pPr marL="342900" indent="-342900">
              <a:buFontTx/>
              <a:buChar char="-"/>
            </a:pPr>
            <a:r>
              <a:rPr lang="en-GB" sz="2400" dirty="0">
                <a:solidFill>
                  <a:srgbClr val="222222"/>
                </a:solidFill>
                <a:latin typeface="Courier New" panose="02070309020205020404" pitchFamily="49" charset="0"/>
                <a:cs typeface="Courier New" panose="02070309020205020404" pitchFamily="49" charset="0"/>
              </a:rPr>
              <a:t> Start your script </a:t>
            </a:r>
            <a:r>
              <a:rPr lang="en-GB" sz="2400" dirty="0" smtClean="0">
                <a:solidFill>
                  <a:srgbClr val="222222"/>
                </a:solidFill>
                <a:latin typeface="Courier New" panose="02070309020205020404" pitchFamily="49" charset="0"/>
                <a:cs typeface="Courier New" panose="02070309020205020404" pitchFamily="49" charset="0"/>
              </a:rPr>
              <a:t>with… </a:t>
            </a:r>
            <a:r>
              <a:rPr lang="en-GB" sz="2400" dirty="0" err="1" smtClean="0">
                <a:solidFill>
                  <a:srgbClr val="222222"/>
                </a:solidFill>
                <a:latin typeface="Courier New" panose="02070309020205020404" pitchFamily="49" charset="0"/>
                <a:cs typeface="Courier New" panose="02070309020205020404" pitchFamily="49" charset="0"/>
              </a:rPr>
              <a:t>rm</a:t>
            </a:r>
            <a:r>
              <a:rPr lang="en-GB" sz="2400" dirty="0" smtClean="0">
                <a:solidFill>
                  <a:srgbClr val="222222"/>
                </a:solidFill>
                <a:latin typeface="Courier New" panose="02070309020205020404" pitchFamily="49" charset="0"/>
                <a:cs typeface="Courier New" panose="02070309020205020404" pitchFamily="49" charset="0"/>
              </a:rPr>
              <a:t>(list = ls())</a:t>
            </a:r>
            <a:endParaRPr lang="en-GB" sz="2400" dirty="0">
              <a:solidFill>
                <a:srgbClr val="222222"/>
              </a:solidFill>
              <a:latin typeface="Courier New" panose="02070309020205020404" pitchFamily="49" charset="0"/>
              <a:cs typeface="Courier New" panose="02070309020205020404" pitchFamily="49" charset="0"/>
            </a:endParaRPr>
          </a:p>
          <a:p>
            <a:pPr lvl="8"/>
            <a:endParaRPr lang="en-GB" sz="2400" dirty="0" smtClean="0">
              <a:solidFill>
                <a:srgbClr val="222222"/>
              </a:solidFill>
              <a:latin typeface="Courier New" panose="02070309020205020404" pitchFamily="49" charset="0"/>
              <a:cs typeface="Courier New" panose="02070309020205020404" pitchFamily="49" charset="0"/>
            </a:endParaRPr>
          </a:p>
        </p:txBody>
      </p:sp>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Don’t Do What Donny Don’t Does!!</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5" y="1638128"/>
            <a:ext cx="6163083" cy="4600111"/>
          </a:xfrm>
          <a:prstGeom prst="rect">
            <a:avLst/>
          </a:prstGeom>
        </p:spPr>
      </p:pic>
      <p:sp>
        <p:nvSpPr>
          <p:cNvPr id="6" name="Rectangle 5"/>
          <p:cNvSpPr/>
          <p:nvPr/>
        </p:nvSpPr>
        <p:spPr>
          <a:xfrm>
            <a:off x="6766560" y="1375516"/>
            <a:ext cx="5234940" cy="1938992"/>
          </a:xfrm>
          <a:prstGeom prst="rect">
            <a:avLst/>
          </a:prstGeom>
        </p:spPr>
        <p:txBody>
          <a:bodyPr wrap="square">
            <a:spAutoFit/>
          </a:bodyPr>
          <a:lstStyle/>
          <a:p>
            <a:endParaRPr lang="en-GB" sz="2400" b="1" dirty="0" smtClean="0">
              <a:solidFill>
                <a:srgbClr val="222222"/>
              </a:solidFill>
              <a:latin typeface="Courier New" panose="02070309020205020404" pitchFamily="49" charset="0"/>
              <a:cs typeface="Courier New" panose="02070309020205020404" pitchFamily="49" charset="0"/>
            </a:endParaRPr>
          </a:p>
          <a:p>
            <a:endParaRPr lang="en-GB" sz="2400" b="1" dirty="0">
              <a:solidFill>
                <a:srgbClr val="222222"/>
              </a:solidFill>
              <a:latin typeface="Courier New" panose="02070309020205020404" pitchFamily="49" charset="0"/>
              <a:cs typeface="Courier New" panose="02070309020205020404" pitchFamily="49" charset="0"/>
            </a:endParaRPr>
          </a:p>
          <a:p>
            <a:r>
              <a:rPr lang="en-GB" sz="2400" b="1" dirty="0" smtClean="0">
                <a:solidFill>
                  <a:srgbClr val="222222"/>
                </a:solidFill>
                <a:latin typeface="Courier New" panose="02070309020205020404" pitchFamily="49" charset="0"/>
                <a:cs typeface="Courier New" panose="02070309020205020404" pitchFamily="49" charset="0"/>
              </a:rPr>
              <a:t>Donny Don’t:</a:t>
            </a: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 Start your script with… </a:t>
            </a:r>
            <a:r>
              <a:rPr lang="en-GB" sz="2400" dirty="0" err="1" smtClean="0">
                <a:solidFill>
                  <a:srgbClr val="222222"/>
                </a:solidFill>
                <a:latin typeface="Courier New" panose="02070309020205020404" pitchFamily="49" charset="0"/>
                <a:cs typeface="Courier New" panose="02070309020205020404" pitchFamily="49" charset="0"/>
              </a:rPr>
              <a:t>setwd</a:t>
            </a:r>
            <a:r>
              <a:rPr lang="en-GB" sz="2400" dirty="0" smtClean="0">
                <a:solidFill>
                  <a:srgbClr val="222222"/>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9749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Everything in its right place</a:t>
            </a:r>
          </a:p>
        </p:txBody>
      </p:sp>
      <p:sp>
        <p:nvSpPr>
          <p:cNvPr id="6" name="Rectangle 5"/>
          <p:cNvSpPr/>
          <p:nvPr/>
        </p:nvSpPr>
        <p:spPr>
          <a:xfrm>
            <a:off x="656648" y="1076460"/>
            <a:ext cx="11344852" cy="461665"/>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benefits of using R projects for data analysis tasks</a:t>
            </a:r>
          </a:p>
        </p:txBody>
      </p:sp>
      <p:cxnSp>
        <p:nvCxnSpPr>
          <p:cNvPr id="8" name="Straight Arrow Connector 7"/>
          <p:cNvCxnSpPr/>
          <p:nvPr/>
        </p:nvCxnSpPr>
        <p:spPr>
          <a:xfrm flipH="1">
            <a:off x="9770170" y="4631635"/>
            <a:ext cx="126227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79" y="1727338"/>
            <a:ext cx="9039491" cy="3235357"/>
          </a:xfrm>
          <a:prstGeom prst="rect">
            <a:avLst/>
          </a:prstGeom>
        </p:spPr>
      </p:pic>
      <p:sp>
        <p:nvSpPr>
          <p:cNvPr id="5" name="Rectangle 4"/>
          <p:cNvSpPr/>
          <p:nvPr/>
        </p:nvSpPr>
        <p:spPr>
          <a:xfrm>
            <a:off x="450511" y="5151909"/>
            <a:ext cx="11582244" cy="1569660"/>
          </a:xfrm>
          <a:prstGeom prst="rect">
            <a:avLst/>
          </a:prstGeom>
        </p:spPr>
        <p:txBody>
          <a:bodyPr wrap="square">
            <a:spAutoFit/>
          </a:bodyPr>
          <a:lstStyle/>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Open the script 03_data_cleaning.R</a:t>
            </a:r>
          </a:p>
          <a:p>
            <a:pPr marL="342900" indent="-342900">
              <a:buFontTx/>
              <a:buChar char="-"/>
            </a:pPr>
            <a:r>
              <a:rPr lang="en-GB" sz="2400" dirty="0">
                <a:solidFill>
                  <a:srgbClr val="222222"/>
                </a:solidFill>
                <a:latin typeface="Courier New" panose="02070309020205020404" pitchFamily="49" charset="0"/>
                <a:cs typeface="Courier New" panose="02070309020205020404" pitchFamily="49" charset="0"/>
              </a:rPr>
              <a:t>Open the script </a:t>
            </a:r>
            <a:r>
              <a:rPr lang="en-GB" sz="2400" dirty="0" smtClean="0">
                <a:solidFill>
                  <a:srgbClr val="222222"/>
                </a:solidFill>
                <a:latin typeface="Courier New" panose="02070309020205020404" pitchFamily="49" charset="0"/>
                <a:cs typeface="Courier New" panose="02070309020205020404" pitchFamily="49" charset="0"/>
              </a:rPr>
              <a:t>04_plots.R</a:t>
            </a:r>
          </a:p>
          <a:p>
            <a:pPr marL="342900" indent="-342900">
              <a:buFontTx/>
              <a:buChar char="-"/>
            </a:pPr>
            <a:r>
              <a:rPr lang="en-GB" sz="2400" dirty="0">
                <a:solidFill>
                  <a:srgbClr val="222222"/>
                </a:solidFill>
                <a:latin typeface="Courier New" panose="02070309020205020404" pitchFamily="49" charset="0"/>
                <a:cs typeface="Courier New" panose="02070309020205020404" pitchFamily="49" charset="0"/>
              </a:rPr>
              <a:t>Open the script 05_tables.R</a:t>
            </a:r>
          </a:p>
          <a:p>
            <a:pPr marL="342900" indent="-342900">
              <a:buFontTx/>
              <a:buChar char="-"/>
            </a:pPr>
            <a:r>
              <a:rPr lang="en-GB" sz="2400" dirty="0" smtClean="0">
                <a:solidFill>
                  <a:srgbClr val="222222"/>
                </a:solidFill>
                <a:latin typeface="Courier New" panose="02070309020205020404" pitchFamily="49" charset="0"/>
                <a:cs typeface="Courier New" panose="02070309020205020404" pitchFamily="49" charset="0"/>
              </a:rPr>
              <a:t>Open the script 06_analysis.R</a:t>
            </a:r>
          </a:p>
        </p:txBody>
      </p:sp>
    </p:spTree>
    <p:extLst>
      <p:ext uri="{BB962C8B-B14F-4D97-AF65-F5344CB8AC3E}">
        <p14:creationId xmlns:p14="http://schemas.microsoft.com/office/powerpoint/2010/main" val="262242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rotWithShape="1">
          <a:blip r:embed="rId4"/>
          <a:srcRect l="58806" t="6602" r="13918" b="83589"/>
          <a:stretch/>
        </p:blipFill>
        <p:spPr>
          <a:xfrm>
            <a:off x="-10573" y="1905000"/>
            <a:ext cx="12149351" cy="1340618"/>
          </a:xfrm>
          <a:prstGeom prst="rect">
            <a:avLst/>
          </a:prstGeom>
        </p:spPr>
      </p:pic>
      <p:pic>
        <p:nvPicPr>
          <p:cNvPr id="3" name="Picture 2" descr="Man &lt;strong&gt;Pointing&lt;/strong&gt; - Silhouette Free Stock Photo - Public Domain Picture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8614" y="3861048"/>
            <a:ext cx="4522852" cy="2993172"/>
          </a:xfrm>
          <a:prstGeom prst="rect">
            <a:avLst/>
          </a:prstGeom>
        </p:spPr>
      </p:pic>
      <p:pic>
        <p:nvPicPr>
          <p:cNvPr id="4" name="Picture 3" descr="Man &lt;strong&gt;Pointing&lt;/strong&gt; - Silhouette Free Stock Photo - Public Domain Picture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572" y="3861048"/>
            <a:ext cx="4510564" cy="2985040"/>
          </a:xfrm>
          <a:prstGeom prst="rect">
            <a:avLst/>
          </a:prstGeom>
        </p:spPr>
      </p:pic>
      <p:pic>
        <p:nvPicPr>
          <p:cNvPr id="5" name="Picture 2" descr="https://a248.e.akamai.net/secure.meetupstatic.com/photos/event/d/1/5/b/600_454793595.jpeg">
            <a:hlinkClick r:id="rId3"/>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6602" y="0"/>
            <a:ext cx="571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560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But what does it really look like?</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688" y="958081"/>
            <a:ext cx="9296400" cy="5901647"/>
          </a:xfrm>
          <a:prstGeom prst="rect">
            <a:avLst/>
          </a:prstGeom>
        </p:spPr>
      </p:pic>
    </p:spTree>
    <p:extLst>
      <p:ext uri="{BB962C8B-B14F-4D97-AF65-F5344CB8AC3E}">
        <p14:creationId xmlns:p14="http://schemas.microsoft.com/office/powerpoint/2010/main" val="1887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708" y="2557223"/>
            <a:ext cx="2071627" cy="2458126"/>
          </a:xfrm>
          <a:prstGeom prst="rect">
            <a:avLst/>
          </a:prstGeom>
          <a:ln>
            <a:solidFill>
              <a:schemeClr val="tx1"/>
            </a:solidFill>
          </a:ln>
        </p:spPr>
      </p:pic>
      <p:pic>
        <p:nvPicPr>
          <p:cNvPr id="16" name="Picture 15" descr="Screen Clipping">
            <a:hlinkClick r:id="rId5"/>
          </p:cNvPr>
          <p:cNvPicPr>
            <a:picLocks noChangeAspect="1"/>
          </p:cNvPicPr>
          <p:nvPr/>
        </p:nvPicPr>
        <p:blipFill rotWithShape="1">
          <a:blip r:embed="rId6" cstate="print">
            <a:extLst>
              <a:ext uri="{28A0092B-C50C-407E-A947-70E740481C1C}">
                <a14:useLocalDpi xmlns:a14="http://schemas.microsoft.com/office/drawing/2010/main" val="0"/>
              </a:ext>
            </a:extLst>
          </a:blip>
          <a:srcRect r="6053"/>
          <a:stretch/>
        </p:blipFill>
        <p:spPr>
          <a:xfrm>
            <a:off x="0" y="5022862"/>
            <a:ext cx="3919045" cy="1835138"/>
          </a:xfrm>
          <a:prstGeom prst="rect">
            <a:avLst/>
          </a:prstGeom>
          <a:ln>
            <a:solidFill>
              <a:schemeClr val="tx1"/>
            </a:solidFill>
          </a:ln>
        </p:spPr>
      </p:pic>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Disclaimer</a:t>
            </a:r>
          </a:p>
        </p:txBody>
      </p:sp>
      <p:pic>
        <p:nvPicPr>
          <p:cNvPr id="12" name="Picture 11" descr="Screen Clipping">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2357" y="380516"/>
            <a:ext cx="1863053" cy="2584691"/>
          </a:xfrm>
          <a:prstGeom prst="rect">
            <a:avLst/>
          </a:prstGeom>
          <a:ln>
            <a:solidFill>
              <a:schemeClr val="tx1"/>
            </a:solidFill>
          </a:ln>
        </p:spPr>
      </p:pic>
      <p:pic>
        <p:nvPicPr>
          <p:cNvPr id="13" name="Picture 12" descr="Screen Clipping">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39832" y="2557223"/>
            <a:ext cx="1790957" cy="2444180"/>
          </a:xfrm>
          <a:prstGeom prst="rect">
            <a:avLst/>
          </a:prstGeom>
          <a:ln>
            <a:solidFill>
              <a:schemeClr val="tx1"/>
            </a:solidFill>
          </a:ln>
        </p:spPr>
      </p:pic>
      <p:pic>
        <p:nvPicPr>
          <p:cNvPr id="15" name="Picture 14" descr="Screen Clipping">
            <a:hlinkClick r:id="rId11"/>
          </p:cNvPr>
          <p:cNvPicPr>
            <a:picLocks noChangeAspect="1"/>
          </p:cNvPicPr>
          <p:nvPr/>
        </p:nvPicPr>
        <p:blipFill rotWithShape="1">
          <a:blip r:embed="rId12" cstate="print">
            <a:extLst>
              <a:ext uri="{28A0092B-C50C-407E-A947-70E740481C1C}">
                <a14:useLocalDpi xmlns:a14="http://schemas.microsoft.com/office/drawing/2010/main" val="0"/>
              </a:ext>
            </a:extLst>
          </a:blip>
          <a:srcRect b="5405"/>
          <a:stretch/>
        </p:blipFill>
        <p:spPr>
          <a:xfrm>
            <a:off x="4072025" y="2985727"/>
            <a:ext cx="4483718" cy="2054086"/>
          </a:xfrm>
          <a:prstGeom prst="rect">
            <a:avLst/>
          </a:prstGeom>
          <a:ln>
            <a:solidFill>
              <a:schemeClr val="tx1"/>
            </a:solidFill>
          </a:ln>
        </p:spPr>
      </p:pic>
      <p:pic>
        <p:nvPicPr>
          <p:cNvPr id="14" name="Picture 13" descr="Screen Clipping">
            <a:hlinkClick r:id="rId13"/>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79180" y="5001403"/>
            <a:ext cx="3512820" cy="1856597"/>
          </a:xfrm>
          <a:prstGeom prst="rect">
            <a:avLst/>
          </a:prstGeom>
          <a:ln>
            <a:solidFill>
              <a:schemeClr val="tx1"/>
            </a:solidFill>
          </a:ln>
        </p:spPr>
      </p:pic>
    </p:spTree>
    <p:extLst>
      <p:ext uri="{BB962C8B-B14F-4D97-AF65-F5344CB8AC3E}">
        <p14:creationId xmlns:p14="http://schemas.microsoft.com/office/powerpoint/2010/main" val="41018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Putting the pieces together</a:t>
            </a:r>
          </a:p>
        </p:txBody>
      </p:sp>
      <p:pic>
        <p:nvPicPr>
          <p:cNvPr id="3" name="Picture 4" descr="https://ourcodingclub.github.io/img/tidyvers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1" y="1905221"/>
            <a:ext cx="9001760" cy="48670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76960" y="1005840"/>
            <a:ext cx="9398000" cy="461665"/>
          </a:xfrm>
          <a:prstGeom prst="rect">
            <a:avLst/>
          </a:prstGeom>
          <a:noFill/>
        </p:spPr>
        <p:txBody>
          <a:bodyPr wrap="square" rtlCol="0">
            <a:spAutoFit/>
          </a:bodyPr>
          <a:lstStyle/>
          <a:p>
            <a:r>
              <a:rPr lang="en-GB" sz="2400" dirty="0" smtClean="0">
                <a:latin typeface="Courier New" panose="02070309020205020404" pitchFamily="49" charset="0"/>
                <a:cs typeface="Courier New" panose="02070309020205020404" pitchFamily="49" charset="0"/>
              </a:rPr>
              <a:t>- Data analysis in a tidyverse nutshell</a:t>
            </a:r>
            <a:endParaRPr lang="en-GB" sz="2400" dirty="0">
              <a:latin typeface="Courier New" panose="02070309020205020404" pitchFamily="49" charset="0"/>
              <a:cs typeface="Courier New" panose="02070309020205020404" pitchFamily="49" charset="0"/>
            </a:endParaRPr>
          </a:p>
        </p:txBody>
      </p:sp>
      <p:grpSp>
        <p:nvGrpSpPr>
          <p:cNvPr id="8" name="Group 7"/>
          <p:cNvGrpSpPr/>
          <p:nvPr/>
        </p:nvGrpSpPr>
        <p:grpSpPr>
          <a:xfrm>
            <a:off x="7134970" y="1635287"/>
            <a:ext cx="1987826" cy="5406887"/>
            <a:chOff x="8567530" y="1635287"/>
            <a:chExt cx="1987826" cy="5406887"/>
          </a:xfrm>
        </p:grpSpPr>
        <p:sp>
          <p:nvSpPr>
            <p:cNvPr id="5" name="Rectangle 4"/>
            <p:cNvSpPr/>
            <p:nvPr/>
          </p:nvSpPr>
          <p:spPr>
            <a:xfrm>
              <a:off x="8567530" y="2987010"/>
              <a:ext cx="1987826" cy="2703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rot="19249954">
              <a:off x="9174707" y="1635287"/>
              <a:ext cx="503036" cy="2703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rot="2050680">
              <a:off x="9045424" y="4338731"/>
              <a:ext cx="331304" cy="2703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p:nvPr/>
        </p:nvGrpSpPr>
        <p:grpSpPr>
          <a:xfrm>
            <a:off x="106680" y="1467505"/>
            <a:ext cx="11973560" cy="5304739"/>
            <a:chOff x="106680" y="1467505"/>
            <a:chExt cx="11973560" cy="5304739"/>
          </a:xfrm>
        </p:grpSpPr>
        <p:grpSp>
          <p:nvGrpSpPr>
            <p:cNvPr id="13" name="Group 12"/>
            <p:cNvGrpSpPr/>
            <p:nvPr/>
          </p:nvGrpSpPr>
          <p:grpSpPr>
            <a:xfrm>
              <a:off x="7208823" y="3267329"/>
              <a:ext cx="4871417" cy="1850180"/>
              <a:chOff x="7208823" y="3267329"/>
              <a:chExt cx="4871417" cy="1850180"/>
            </a:xfrm>
          </p:grpSpPr>
          <p:cxnSp>
            <p:nvCxnSpPr>
              <p:cNvPr id="10" name="Straight Arrow Connector 9"/>
              <p:cNvCxnSpPr/>
              <p:nvPr/>
            </p:nvCxnSpPr>
            <p:spPr>
              <a:xfrm>
                <a:off x="7208823" y="4192419"/>
                <a:ext cx="1108905" cy="0"/>
              </a:xfrm>
              <a:prstGeom prst="straightConnector1">
                <a:avLst/>
              </a:prstGeom>
              <a:ln w="69850">
                <a:solidFill>
                  <a:srgbClr val="3A7E3C"/>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0008" y="3267329"/>
                <a:ext cx="3590232" cy="1850180"/>
              </a:xfrm>
              <a:prstGeom prst="rect">
                <a:avLst/>
              </a:prstGeom>
              <a:solidFill>
                <a:srgbClr val="FF0000"/>
              </a:solidFill>
            </p:spPr>
          </p:pic>
        </p:grpSp>
        <p:sp>
          <p:nvSpPr>
            <p:cNvPr id="14" name="Rounded Rectangle 13"/>
            <p:cNvSpPr/>
            <p:nvPr/>
          </p:nvSpPr>
          <p:spPr>
            <a:xfrm>
              <a:off x="106680" y="1467505"/>
              <a:ext cx="11973560" cy="5304739"/>
            </a:xfrm>
            <a:prstGeom prst="roundRect">
              <a:avLst/>
            </a:prstGeom>
            <a:noFill/>
            <a:ln w="63500">
              <a:solidFill>
                <a:srgbClr val="FF0000">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12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Putting the pieces together</a:t>
            </a:r>
          </a:p>
        </p:txBody>
      </p:sp>
      <p:sp>
        <p:nvSpPr>
          <p:cNvPr id="3" name="TextBox 2"/>
          <p:cNvSpPr txBox="1"/>
          <p:nvPr/>
        </p:nvSpPr>
        <p:spPr>
          <a:xfrm>
            <a:off x="0" y="1666240"/>
            <a:ext cx="12192000" cy="4508927"/>
          </a:xfrm>
          <a:prstGeom prst="rect">
            <a:avLst/>
          </a:prstGeom>
          <a:noFill/>
        </p:spPr>
        <p:txBody>
          <a:bodyPr wrap="square" rtlCol="0">
            <a:spAutoFit/>
          </a:bodyPr>
          <a:lstStyle/>
          <a:p>
            <a:pPr algn="ctr"/>
            <a:r>
              <a:rPr lang="en-GB" sz="28700" dirty="0" smtClean="0">
                <a:latin typeface="Courier New" panose="02070309020205020404" pitchFamily="49" charset="0"/>
                <a:cs typeface="Courier New" panose="02070309020205020404" pitchFamily="49" charset="0"/>
              </a:rPr>
              <a:t>%&gt;%</a:t>
            </a:r>
            <a:endParaRPr lang="en-GB" sz="28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24292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9153" y="188640"/>
            <a:ext cx="11549857" cy="769441"/>
          </a:xfrm>
          <a:prstGeom prst="rect">
            <a:avLst/>
          </a:prstGeom>
          <a:noFill/>
        </p:spPr>
        <p:txBody>
          <a:bodyPr wrap="square" rtlCol="0">
            <a:spAutoFit/>
          </a:bodyPr>
          <a:lstStyle/>
          <a:p>
            <a:r>
              <a:rPr lang="en-GB" sz="4400" b="1" dirty="0" smtClean="0">
                <a:latin typeface="Garamond" panose="02020404030301010803" pitchFamily="18" charset="0"/>
              </a:rPr>
              <a:t>You could write a book on that!!</a:t>
            </a:r>
          </a:p>
        </p:txBody>
      </p:sp>
      <p:pic>
        <p:nvPicPr>
          <p:cNvPr id="3" name="Picture 2"/>
          <p:cNvPicPr>
            <a:picLocks noChangeAspect="1"/>
          </p:cNvPicPr>
          <p:nvPr/>
        </p:nvPicPr>
        <p:blipFill>
          <a:blip r:embed="rId3"/>
          <a:stretch>
            <a:fillRect/>
          </a:stretch>
        </p:blipFill>
        <p:spPr>
          <a:xfrm>
            <a:off x="3492000" y="1080000"/>
            <a:ext cx="3840000" cy="5760000"/>
          </a:xfrm>
          <a:prstGeom prst="rect">
            <a:avLst/>
          </a:prstGeom>
        </p:spPr>
      </p:pic>
      <p:sp>
        <p:nvSpPr>
          <p:cNvPr id="4" name="Rectangle 3"/>
          <p:cNvSpPr/>
          <p:nvPr/>
        </p:nvSpPr>
        <p:spPr>
          <a:xfrm>
            <a:off x="7609403" y="6425505"/>
            <a:ext cx="4517640" cy="400110"/>
          </a:xfrm>
          <a:prstGeom prst="rect">
            <a:avLst/>
          </a:prstGeom>
        </p:spPr>
        <p:txBody>
          <a:bodyPr wrap="square">
            <a:spAutoFit/>
          </a:bodyPr>
          <a:lstStyle/>
          <a:p>
            <a:pPr algn="r"/>
            <a:r>
              <a:rPr lang="en-GB" sz="2000" dirty="0" smtClean="0">
                <a:latin typeface="Courier New" panose="02070309020205020404" pitchFamily="49" charset="0"/>
                <a:cs typeface="Courier New" panose="02070309020205020404" pitchFamily="49" charset="0"/>
                <a:hlinkClick r:id="rId4"/>
              </a:rPr>
              <a:t>R for Data Science webpage</a:t>
            </a:r>
            <a:endParaRPr lang="en-GB"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994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Putting the pieces together</a:t>
            </a:r>
          </a:p>
        </p:txBody>
      </p:sp>
      <p:sp>
        <p:nvSpPr>
          <p:cNvPr id="3" name="TextBox 2"/>
          <p:cNvSpPr txBox="1"/>
          <p:nvPr/>
        </p:nvSpPr>
        <p:spPr>
          <a:xfrm>
            <a:off x="541019" y="1761322"/>
            <a:ext cx="10677249" cy="4031873"/>
          </a:xfrm>
          <a:prstGeom prst="rect">
            <a:avLst/>
          </a:prstGeom>
          <a:noFill/>
        </p:spPr>
        <p:txBody>
          <a:bodyPr wrap="square" rtlCol="0">
            <a:spAutoFit/>
          </a:bodyPr>
          <a:lstStyle/>
          <a:p>
            <a:r>
              <a:rPr lang="en-GB" sz="3200" b="1" dirty="0" smtClean="0">
                <a:latin typeface="Courier New" panose="02070309020205020404" pitchFamily="49" charset="0"/>
                <a:cs typeface="Courier New" panose="02070309020205020404" pitchFamily="49" charset="0"/>
              </a:rPr>
              <a:t>A: Define a project structure</a:t>
            </a:r>
          </a:p>
          <a:p>
            <a:pPr marL="285750" indent="-285750">
              <a:buFont typeface="Arial" panose="020B0604020202020204" pitchFamily="34" charset="0"/>
              <a:buChar char="•"/>
            </a:pPr>
            <a:endParaRPr lang="en-GB" sz="3200" b="1" dirty="0">
              <a:latin typeface="Courier New" panose="02070309020205020404" pitchFamily="49" charset="0"/>
              <a:cs typeface="Courier New" panose="02070309020205020404" pitchFamily="49" charset="0"/>
            </a:endParaRPr>
          </a:p>
          <a:p>
            <a:pPr lvl="2"/>
            <a:r>
              <a:rPr lang="en-GB" sz="3200" b="1" dirty="0" smtClean="0">
                <a:latin typeface="Courier New" panose="02070309020205020404" pitchFamily="49" charset="0"/>
                <a:cs typeface="Courier New" panose="02070309020205020404" pitchFamily="49" charset="0"/>
              </a:rPr>
              <a:t>B: Set a naming convention</a:t>
            </a:r>
          </a:p>
          <a:p>
            <a:pPr marL="1200150" lvl="2" indent="-285750">
              <a:buFont typeface="Arial" panose="020B0604020202020204" pitchFamily="34" charset="0"/>
              <a:buChar char="•"/>
            </a:pPr>
            <a:endParaRPr lang="en-GB" sz="3200" b="1" dirty="0">
              <a:latin typeface="Courier New" panose="02070309020205020404" pitchFamily="49" charset="0"/>
              <a:cs typeface="Courier New" panose="02070309020205020404" pitchFamily="49" charset="0"/>
            </a:endParaRPr>
          </a:p>
          <a:p>
            <a:pPr lvl="4"/>
            <a:r>
              <a:rPr lang="en-GB" sz="3200" b="1" dirty="0" smtClean="0">
                <a:latin typeface="Courier New" panose="02070309020205020404" pitchFamily="49" charset="0"/>
                <a:cs typeface="Courier New" panose="02070309020205020404" pitchFamily="49" charset="0"/>
              </a:rPr>
              <a:t>C: Use </a:t>
            </a:r>
            <a:r>
              <a:rPr lang="en-GB" sz="3200" b="1" dirty="0">
                <a:latin typeface="Courier New" panose="02070309020205020404" pitchFamily="49" charset="0"/>
                <a:cs typeface="Courier New" panose="02070309020205020404" pitchFamily="49" charset="0"/>
              </a:rPr>
              <a:t>s</a:t>
            </a:r>
            <a:r>
              <a:rPr lang="en-GB" sz="3200" b="1" dirty="0" smtClean="0">
                <a:latin typeface="Courier New" panose="02070309020205020404" pitchFamily="49" charset="0"/>
                <a:cs typeface="Courier New" panose="02070309020205020404" pitchFamily="49" charset="0"/>
              </a:rPr>
              <a:t>cripted workflows</a:t>
            </a:r>
          </a:p>
          <a:p>
            <a:pPr lvl="4"/>
            <a:endParaRPr lang="en-GB" sz="3200" b="1" dirty="0">
              <a:latin typeface="Courier New" panose="02070309020205020404" pitchFamily="49" charset="0"/>
              <a:cs typeface="Courier New" panose="02070309020205020404" pitchFamily="49" charset="0"/>
            </a:endParaRPr>
          </a:p>
          <a:p>
            <a:pPr lvl="4"/>
            <a:r>
              <a:rPr lang="en-GB" sz="3200" b="1" dirty="0" smtClean="0">
                <a:latin typeface="Courier New" panose="02070309020205020404" pitchFamily="49" charset="0"/>
                <a:cs typeface="Courier New" panose="02070309020205020404" pitchFamily="49" charset="0"/>
              </a:rPr>
              <a:t>	D: Reproducible research </a:t>
            </a:r>
          </a:p>
          <a:p>
            <a:pPr lvl="8"/>
            <a:endParaRPr lang="en-GB" sz="3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98622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50606"/>
          <a:stretch/>
        </p:blipFill>
        <p:spPr>
          <a:xfrm>
            <a:off x="1080000" y="216000"/>
            <a:ext cx="9641840" cy="6074673"/>
          </a:xfrm>
          <a:prstGeom prst="rect">
            <a:avLst/>
          </a:prstGeom>
        </p:spPr>
      </p:pic>
      <p:sp>
        <p:nvSpPr>
          <p:cNvPr id="4" name="TextBox 3"/>
          <p:cNvSpPr txBox="1"/>
          <p:nvPr/>
        </p:nvSpPr>
        <p:spPr>
          <a:xfrm>
            <a:off x="7411611" y="6393180"/>
            <a:ext cx="4610100" cy="338554"/>
          </a:xfrm>
          <a:prstGeom prst="rect">
            <a:avLst/>
          </a:prstGeom>
          <a:noFill/>
        </p:spPr>
        <p:txBody>
          <a:bodyPr wrap="square" rtlCol="0">
            <a:spAutoFit/>
          </a:bodyPr>
          <a:lstStyle/>
          <a:p>
            <a:pPr algn="r"/>
            <a:r>
              <a:rPr lang="en-GB" sz="1600" dirty="0" smtClean="0">
                <a:latin typeface="Courier New" panose="02070309020205020404" pitchFamily="49" charset="0"/>
                <a:cs typeface="Courier New" panose="02070309020205020404" pitchFamily="49" charset="0"/>
                <a:hlinkClick r:id="rId4"/>
              </a:rPr>
              <a:t>Link to the video on YouTube</a:t>
            </a:r>
            <a:endParaRPr lang="en-GB"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5367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76200">
          <a:solidFill>
            <a:schemeClr val="accent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13168</TotalTime>
  <Words>1524</Words>
  <Application>Microsoft Office PowerPoint</Application>
  <PresentationFormat>Widescreen</PresentationFormat>
  <Paragraphs>222</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Courier New</vt:lpstr>
      <vt:lpstr>Garamond</vt:lpstr>
      <vt:lpstr>Office Theme</vt:lpstr>
      <vt:lpstr>R-projects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Cork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Palmer, Brendan</dc:creator>
  <cp:lastModifiedBy>Palmer, Brendan</cp:lastModifiedBy>
  <cp:revision>287</cp:revision>
  <dcterms:created xsi:type="dcterms:W3CDTF">2017-09-19T14:19:51Z</dcterms:created>
  <dcterms:modified xsi:type="dcterms:W3CDTF">2019-02-05T20:04:36Z</dcterms:modified>
</cp:coreProperties>
</file>